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318" r:id="rId4"/>
    <p:sldId id="258" r:id="rId5"/>
    <p:sldId id="320" r:id="rId6"/>
    <p:sldId id="319" r:id="rId7"/>
    <p:sldId id="295" r:id="rId8"/>
    <p:sldId id="293" r:id="rId9"/>
    <p:sldId id="296"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6" r:id="rId26"/>
    <p:sldId id="277" r:id="rId27"/>
    <p:sldId id="275" r:id="rId28"/>
    <p:sldId id="286" r:id="rId29"/>
    <p:sldId id="287" r:id="rId30"/>
    <p:sldId id="288" r:id="rId31"/>
    <p:sldId id="279" r:id="rId32"/>
    <p:sldId id="289" r:id="rId33"/>
    <p:sldId id="280" r:id="rId34"/>
    <p:sldId id="281" r:id="rId35"/>
    <p:sldId id="282" r:id="rId36"/>
    <p:sldId id="283" r:id="rId37"/>
    <p:sldId id="294" r:id="rId38"/>
    <p:sldId id="292" r:id="rId39"/>
    <p:sldId id="284" r:id="rId40"/>
    <p:sldId id="291" r:id="rId41"/>
    <p:sldId id="290" r:id="rId42"/>
    <p:sldId id="285" r:id="rId43"/>
    <p:sldId id="315" r:id="rId44"/>
    <p:sldId id="316" r:id="rId45"/>
    <p:sldId id="313" r:id="rId46"/>
    <p:sldId id="317" r:id="rId47"/>
    <p:sldId id="314" r:id="rId48"/>
    <p:sldId id="297" r:id="rId49"/>
    <p:sldId id="298" r:id="rId50"/>
    <p:sldId id="299" r:id="rId51"/>
    <p:sldId id="300" r:id="rId52"/>
    <p:sldId id="301" r:id="rId53"/>
    <p:sldId id="302" r:id="rId54"/>
    <p:sldId id="303" r:id="rId55"/>
    <p:sldId id="304" r:id="rId56"/>
    <p:sldId id="305" r:id="rId57"/>
    <p:sldId id="306" r:id="rId58"/>
    <p:sldId id="311" r:id="rId59"/>
    <p:sldId id="307" r:id="rId60"/>
    <p:sldId id="308" r:id="rId61"/>
    <p:sldId id="309" r:id="rId62"/>
    <p:sldId id="310" r:id="rId6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3300" autoAdjust="0"/>
  </p:normalViewPr>
  <p:slideViewPr>
    <p:cSldViewPr snapToGrid="0">
      <p:cViewPr varScale="1">
        <p:scale>
          <a:sx n="49" d="100"/>
          <a:sy n="49" d="100"/>
        </p:scale>
        <p:origin x="145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_rels/data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F1B4AB52-B91E-4A17-8D0C-039A6E0B1A6C}"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102A012-8CEF-48D9-A2C9-2E893B212800}">
      <dgm:prSet/>
      <dgm:spPr/>
      <dgm:t>
        <a:bodyPr/>
        <a:lstStyle/>
        <a:p>
          <a:r>
            <a:rPr lang="en-US" b="1"/>
            <a:t>Construction of the Bathrooms</a:t>
          </a:r>
          <a:endParaRPr lang="en-US"/>
        </a:p>
      </dgm:t>
    </dgm:pt>
    <dgm:pt modelId="{F7D70E49-9F7B-4076-AC88-32C819F10DDE}" type="parTrans" cxnId="{AD1D8B7E-635D-473E-8B24-32DE010FF0FC}">
      <dgm:prSet/>
      <dgm:spPr/>
      <dgm:t>
        <a:bodyPr/>
        <a:lstStyle/>
        <a:p>
          <a:endParaRPr lang="en-US"/>
        </a:p>
      </dgm:t>
    </dgm:pt>
    <dgm:pt modelId="{9171DF4A-06F0-4A16-B88B-FF1331C8ECD2}" type="sibTrans" cxnId="{AD1D8B7E-635D-473E-8B24-32DE010FF0FC}">
      <dgm:prSet/>
      <dgm:spPr/>
      <dgm:t>
        <a:bodyPr/>
        <a:lstStyle/>
        <a:p>
          <a:endParaRPr lang="en-US"/>
        </a:p>
      </dgm:t>
    </dgm:pt>
    <dgm:pt modelId="{B2148522-F0C4-4D36-9B27-E8AD53A0BF4D}">
      <dgm:prSet/>
      <dgm:spPr/>
      <dgm:t>
        <a:bodyPr/>
        <a:lstStyle/>
        <a:p>
          <a:r>
            <a:rPr lang="en-US"/>
            <a:t>The septic tank</a:t>
          </a:r>
        </a:p>
      </dgm:t>
    </dgm:pt>
    <dgm:pt modelId="{E39F655C-798A-4333-8879-28D89654EFEB}" type="parTrans" cxnId="{2D5DE883-F926-4726-923E-25414D63388B}">
      <dgm:prSet/>
      <dgm:spPr/>
      <dgm:t>
        <a:bodyPr/>
        <a:lstStyle/>
        <a:p>
          <a:endParaRPr lang="en-US"/>
        </a:p>
      </dgm:t>
    </dgm:pt>
    <dgm:pt modelId="{A7387B43-D8AC-42E1-9F60-CD750B4B5453}" type="sibTrans" cxnId="{2D5DE883-F926-4726-923E-25414D63388B}">
      <dgm:prSet/>
      <dgm:spPr/>
      <dgm:t>
        <a:bodyPr/>
        <a:lstStyle/>
        <a:p>
          <a:endParaRPr lang="en-US"/>
        </a:p>
      </dgm:t>
    </dgm:pt>
    <dgm:pt modelId="{5D6EC733-3ECB-45E0-89D5-42860257C1B3}">
      <dgm:prSet/>
      <dgm:spPr/>
      <dgm:t>
        <a:bodyPr/>
        <a:lstStyle/>
        <a:p>
          <a:r>
            <a:rPr lang="en-US"/>
            <a:t>The concrete stand for the water tank</a:t>
          </a:r>
        </a:p>
      </dgm:t>
    </dgm:pt>
    <dgm:pt modelId="{A5F367B5-0B6F-4C01-8175-D4DB695CC73E}" type="parTrans" cxnId="{FE301B0A-0F94-49A2-A52A-CD86B420D43C}">
      <dgm:prSet/>
      <dgm:spPr/>
      <dgm:t>
        <a:bodyPr/>
        <a:lstStyle/>
        <a:p>
          <a:endParaRPr lang="en-US"/>
        </a:p>
      </dgm:t>
    </dgm:pt>
    <dgm:pt modelId="{AA03CBE3-C372-4957-991C-F9DB27E62A82}" type="sibTrans" cxnId="{FE301B0A-0F94-49A2-A52A-CD86B420D43C}">
      <dgm:prSet/>
      <dgm:spPr/>
      <dgm:t>
        <a:bodyPr/>
        <a:lstStyle/>
        <a:p>
          <a:endParaRPr lang="en-US"/>
        </a:p>
      </dgm:t>
    </dgm:pt>
    <dgm:pt modelId="{A31CFD5D-0DBD-4B9E-ADB9-781347414BF1}">
      <dgm:prSet/>
      <dgm:spPr/>
      <dgm:t>
        <a:bodyPr/>
        <a:lstStyle/>
        <a:p>
          <a:r>
            <a:rPr lang="en-US"/>
            <a:t>The water tank</a:t>
          </a:r>
        </a:p>
      </dgm:t>
    </dgm:pt>
    <dgm:pt modelId="{908DB78E-245F-418D-8F4C-067ACE308CA3}" type="parTrans" cxnId="{B64C2177-41D1-4983-8221-576AE3E3687B}">
      <dgm:prSet/>
      <dgm:spPr/>
      <dgm:t>
        <a:bodyPr/>
        <a:lstStyle/>
        <a:p>
          <a:endParaRPr lang="en-US"/>
        </a:p>
      </dgm:t>
    </dgm:pt>
    <dgm:pt modelId="{1E2616C8-FCB8-4CA2-890C-6768892283EB}" type="sibTrans" cxnId="{B64C2177-41D1-4983-8221-576AE3E3687B}">
      <dgm:prSet/>
      <dgm:spPr/>
      <dgm:t>
        <a:bodyPr/>
        <a:lstStyle/>
        <a:p>
          <a:endParaRPr lang="en-US"/>
        </a:p>
      </dgm:t>
    </dgm:pt>
    <dgm:pt modelId="{EBA86872-60A2-4BDB-B381-CCEA0E852BEC}">
      <dgm:prSet/>
      <dgm:spPr/>
      <dgm:t>
        <a:bodyPr/>
        <a:lstStyle/>
        <a:p>
          <a:r>
            <a:rPr lang="en-US" dirty="0"/>
            <a:t>Inside work in the bathroom, plumbing, masonry, tiling and painting</a:t>
          </a:r>
        </a:p>
      </dgm:t>
    </dgm:pt>
    <dgm:pt modelId="{DAAD6223-39D2-4EBB-B0B4-629DA0563A62}" type="parTrans" cxnId="{6BC4FCBF-2907-4815-BCF4-710BE6431C33}">
      <dgm:prSet/>
      <dgm:spPr/>
      <dgm:t>
        <a:bodyPr/>
        <a:lstStyle/>
        <a:p>
          <a:endParaRPr lang="en-US"/>
        </a:p>
      </dgm:t>
    </dgm:pt>
    <dgm:pt modelId="{F3071BD7-E818-43A2-919C-22EAB3136874}" type="sibTrans" cxnId="{6BC4FCBF-2907-4815-BCF4-710BE6431C33}">
      <dgm:prSet/>
      <dgm:spPr/>
      <dgm:t>
        <a:bodyPr/>
        <a:lstStyle/>
        <a:p>
          <a:endParaRPr lang="en-US"/>
        </a:p>
      </dgm:t>
    </dgm:pt>
    <dgm:pt modelId="{CC29A629-43C8-4F89-B1BA-67A83EE4B65E}" type="pres">
      <dgm:prSet presAssocID="{F1B4AB52-B91E-4A17-8D0C-039A6E0B1A6C}" presName="outerComposite" presStyleCnt="0">
        <dgm:presLayoutVars>
          <dgm:chMax val="5"/>
          <dgm:dir/>
          <dgm:resizeHandles val="exact"/>
        </dgm:presLayoutVars>
      </dgm:prSet>
      <dgm:spPr/>
    </dgm:pt>
    <dgm:pt modelId="{9172E2BD-8F50-4327-9E62-91EBA519B159}" type="pres">
      <dgm:prSet presAssocID="{F1B4AB52-B91E-4A17-8D0C-039A6E0B1A6C}" presName="dummyMaxCanvas" presStyleCnt="0">
        <dgm:presLayoutVars/>
      </dgm:prSet>
      <dgm:spPr/>
    </dgm:pt>
    <dgm:pt modelId="{601F5234-D89A-4000-8963-39F0C6BE1F9F}" type="pres">
      <dgm:prSet presAssocID="{F1B4AB52-B91E-4A17-8D0C-039A6E0B1A6C}" presName="OneNode_1" presStyleLbl="node1" presStyleIdx="0" presStyleCnt="1" custScaleY="195040">
        <dgm:presLayoutVars>
          <dgm:bulletEnabled val="1"/>
        </dgm:presLayoutVars>
      </dgm:prSet>
      <dgm:spPr/>
    </dgm:pt>
  </dgm:ptLst>
  <dgm:cxnLst>
    <dgm:cxn modelId="{82C4D707-3E32-4CFA-9B56-188AD2DC4066}" type="presOf" srcId="{3102A012-8CEF-48D9-A2C9-2E893B212800}" destId="{601F5234-D89A-4000-8963-39F0C6BE1F9F}" srcOrd="0" destOrd="0" presId="urn:microsoft.com/office/officeart/2005/8/layout/vProcess5"/>
    <dgm:cxn modelId="{FE301B0A-0F94-49A2-A52A-CD86B420D43C}" srcId="{3102A012-8CEF-48D9-A2C9-2E893B212800}" destId="{5D6EC733-3ECB-45E0-89D5-42860257C1B3}" srcOrd="1" destOrd="0" parTransId="{A5F367B5-0B6F-4C01-8175-D4DB695CC73E}" sibTransId="{AA03CBE3-C372-4957-991C-F9DB27E62A82}"/>
    <dgm:cxn modelId="{BBCCEE0F-D536-47A0-91A9-7D6E06D58CE8}" type="presOf" srcId="{5D6EC733-3ECB-45E0-89D5-42860257C1B3}" destId="{601F5234-D89A-4000-8963-39F0C6BE1F9F}" srcOrd="0" destOrd="2" presId="urn:microsoft.com/office/officeart/2005/8/layout/vProcess5"/>
    <dgm:cxn modelId="{F263892F-EDA5-4150-B2CC-5FA5919E8273}" type="presOf" srcId="{EBA86872-60A2-4BDB-B381-CCEA0E852BEC}" destId="{601F5234-D89A-4000-8963-39F0C6BE1F9F}" srcOrd="0" destOrd="4" presId="urn:microsoft.com/office/officeart/2005/8/layout/vProcess5"/>
    <dgm:cxn modelId="{47A1A42F-D0D5-43AF-AD97-9BCACD7766CC}" type="presOf" srcId="{A31CFD5D-0DBD-4B9E-ADB9-781347414BF1}" destId="{601F5234-D89A-4000-8963-39F0C6BE1F9F}" srcOrd="0" destOrd="3" presId="urn:microsoft.com/office/officeart/2005/8/layout/vProcess5"/>
    <dgm:cxn modelId="{B64C2177-41D1-4983-8221-576AE3E3687B}" srcId="{3102A012-8CEF-48D9-A2C9-2E893B212800}" destId="{A31CFD5D-0DBD-4B9E-ADB9-781347414BF1}" srcOrd="2" destOrd="0" parTransId="{908DB78E-245F-418D-8F4C-067ACE308CA3}" sibTransId="{1E2616C8-FCB8-4CA2-890C-6768892283EB}"/>
    <dgm:cxn modelId="{AD1D8B7E-635D-473E-8B24-32DE010FF0FC}" srcId="{F1B4AB52-B91E-4A17-8D0C-039A6E0B1A6C}" destId="{3102A012-8CEF-48D9-A2C9-2E893B212800}" srcOrd="0" destOrd="0" parTransId="{F7D70E49-9F7B-4076-AC88-32C819F10DDE}" sibTransId="{9171DF4A-06F0-4A16-B88B-FF1331C8ECD2}"/>
    <dgm:cxn modelId="{2D5DE883-F926-4726-923E-25414D63388B}" srcId="{3102A012-8CEF-48D9-A2C9-2E893B212800}" destId="{B2148522-F0C4-4D36-9B27-E8AD53A0BF4D}" srcOrd="0" destOrd="0" parTransId="{E39F655C-798A-4333-8879-28D89654EFEB}" sibTransId="{A7387B43-D8AC-42E1-9F60-CD750B4B5453}"/>
    <dgm:cxn modelId="{6BC4FCBF-2907-4815-BCF4-710BE6431C33}" srcId="{3102A012-8CEF-48D9-A2C9-2E893B212800}" destId="{EBA86872-60A2-4BDB-B381-CCEA0E852BEC}" srcOrd="3" destOrd="0" parTransId="{DAAD6223-39D2-4EBB-B0B4-629DA0563A62}" sibTransId="{F3071BD7-E818-43A2-919C-22EAB3136874}"/>
    <dgm:cxn modelId="{0C15B6CB-1544-4D0D-8A24-9005B55F0027}" type="presOf" srcId="{B2148522-F0C4-4D36-9B27-E8AD53A0BF4D}" destId="{601F5234-D89A-4000-8963-39F0C6BE1F9F}" srcOrd="0" destOrd="1" presId="urn:microsoft.com/office/officeart/2005/8/layout/vProcess5"/>
    <dgm:cxn modelId="{A8E0E2FA-F363-4B9A-B069-B4F9853C3A02}" type="presOf" srcId="{F1B4AB52-B91E-4A17-8D0C-039A6E0B1A6C}" destId="{CC29A629-43C8-4F89-B1BA-67A83EE4B65E}" srcOrd="0" destOrd="0" presId="urn:microsoft.com/office/officeart/2005/8/layout/vProcess5"/>
    <dgm:cxn modelId="{3FE891E3-3CEC-4B86-B943-E6C75077CACB}" type="presParOf" srcId="{CC29A629-43C8-4F89-B1BA-67A83EE4B65E}" destId="{9172E2BD-8F50-4327-9E62-91EBA519B159}" srcOrd="0" destOrd="0" presId="urn:microsoft.com/office/officeart/2005/8/layout/vProcess5"/>
    <dgm:cxn modelId="{DD8A087D-2FBD-4A73-8064-485351821BB3}" type="presParOf" srcId="{CC29A629-43C8-4F89-B1BA-67A83EE4B65E}" destId="{601F5234-D89A-4000-8963-39F0C6BE1F9F}"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886E70-02F4-4E7D-99C9-0763F356D63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323B8D3-6C87-48AB-B651-A7CCE31B28F7}">
      <dgm:prSet/>
      <dgm:spPr/>
      <dgm:t>
        <a:bodyPr/>
        <a:lstStyle/>
        <a:p>
          <a:r>
            <a:rPr lang="en-US"/>
            <a:t>THE  FINAL VIDEO OF THE COMPLETED BATHROOMS </a:t>
          </a:r>
        </a:p>
      </dgm:t>
    </dgm:pt>
    <dgm:pt modelId="{94290D64-8C17-4599-BE4D-169FBD2AB62A}" type="parTrans" cxnId="{11E91AFC-5156-4CA6-BF8E-0F19B9B99C9D}">
      <dgm:prSet/>
      <dgm:spPr/>
      <dgm:t>
        <a:bodyPr/>
        <a:lstStyle/>
        <a:p>
          <a:endParaRPr lang="en-US"/>
        </a:p>
      </dgm:t>
    </dgm:pt>
    <dgm:pt modelId="{ECA3A2DD-4551-4831-9A7A-0488041A67C3}" type="sibTrans" cxnId="{11E91AFC-5156-4CA6-BF8E-0F19B9B99C9D}">
      <dgm:prSet/>
      <dgm:spPr/>
      <dgm:t>
        <a:bodyPr/>
        <a:lstStyle/>
        <a:p>
          <a:endParaRPr lang="en-US"/>
        </a:p>
      </dgm:t>
    </dgm:pt>
    <dgm:pt modelId="{EB0360A4-76A5-43BD-8F63-4EDA473F82DC}">
      <dgm:prSet/>
      <dgm:spPr/>
      <dgm:t>
        <a:bodyPr/>
        <a:lstStyle/>
        <a:p>
          <a:r>
            <a:rPr lang="en-US"/>
            <a:t>PRESENTED BY </a:t>
          </a:r>
        </a:p>
      </dgm:t>
    </dgm:pt>
    <dgm:pt modelId="{D9D3AD6D-7997-48C2-B736-16E7034F15D8}" type="parTrans" cxnId="{C1A21A9F-4E12-46AA-B167-64804C82F0C0}">
      <dgm:prSet/>
      <dgm:spPr/>
      <dgm:t>
        <a:bodyPr/>
        <a:lstStyle/>
        <a:p>
          <a:endParaRPr lang="en-US"/>
        </a:p>
      </dgm:t>
    </dgm:pt>
    <dgm:pt modelId="{B1D64C96-79D3-469A-9A01-E576183E4B59}" type="sibTrans" cxnId="{C1A21A9F-4E12-46AA-B167-64804C82F0C0}">
      <dgm:prSet/>
      <dgm:spPr/>
      <dgm:t>
        <a:bodyPr/>
        <a:lstStyle/>
        <a:p>
          <a:endParaRPr lang="en-US"/>
        </a:p>
      </dgm:t>
    </dgm:pt>
    <dgm:pt modelId="{DFD8ED4B-D8A4-4049-8603-5D6A929DA950}">
      <dgm:prSet/>
      <dgm:spPr/>
      <dgm:t>
        <a:bodyPr/>
        <a:lstStyle/>
        <a:p>
          <a:r>
            <a:rPr lang="en-US"/>
            <a:t>REV. LAWRENCE BLAY DANQUAH</a:t>
          </a:r>
        </a:p>
      </dgm:t>
    </dgm:pt>
    <dgm:pt modelId="{023C040F-2892-4F4B-9B14-DF0738188AB5}" type="parTrans" cxnId="{0AE4A17D-A001-4A9F-9040-054F18F7D9EF}">
      <dgm:prSet/>
      <dgm:spPr/>
      <dgm:t>
        <a:bodyPr/>
        <a:lstStyle/>
        <a:p>
          <a:endParaRPr lang="en-US"/>
        </a:p>
      </dgm:t>
    </dgm:pt>
    <dgm:pt modelId="{21AE7F38-1226-4905-AF3A-0A039680D334}" type="sibTrans" cxnId="{0AE4A17D-A001-4A9F-9040-054F18F7D9EF}">
      <dgm:prSet/>
      <dgm:spPr/>
      <dgm:t>
        <a:bodyPr/>
        <a:lstStyle/>
        <a:p>
          <a:endParaRPr lang="en-US"/>
        </a:p>
      </dgm:t>
    </dgm:pt>
    <dgm:pt modelId="{D2689570-AEC3-4804-AF80-945B7DF346BD}" type="pres">
      <dgm:prSet presAssocID="{5E886E70-02F4-4E7D-99C9-0763F356D634}" presName="root" presStyleCnt="0">
        <dgm:presLayoutVars>
          <dgm:dir/>
          <dgm:resizeHandles val="exact"/>
        </dgm:presLayoutVars>
      </dgm:prSet>
      <dgm:spPr/>
    </dgm:pt>
    <dgm:pt modelId="{20F2CE60-37E5-43E5-84A9-49C5E7203890}" type="pres">
      <dgm:prSet presAssocID="{6323B8D3-6C87-48AB-B651-A7CCE31B28F7}" presName="compNode" presStyleCnt="0"/>
      <dgm:spPr/>
    </dgm:pt>
    <dgm:pt modelId="{4CB956A8-F005-40E8-B42B-CDE253ABDE0E}" type="pres">
      <dgm:prSet presAssocID="{6323B8D3-6C87-48AB-B651-A7CCE31B28F7}" presName="bgRect" presStyleLbl="bgShp" presStyleIdx="0" presStyleCnt="3"/>
      <dgm:spPr/>
    </dgm:pt>
    <dgm:pt modelId="{3629BDB0-2E6D-4FD6-9F60-915BE7E0CE02}" type="pres">
      <dgm:prSet presAssocID="{6323B8D3-6C87-48AB-B651-A7CCE31B28F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ideo camera"/>
        </a:ext>
      </dgm:extLst>
    </dgm:pt>
    <dgm:pt modelId="{D0CDDCE7-1169-461A-BD49-919C72FD47BD}" type="pres">
      <dgm:prSet presAssocID="{6323B8D3-6C87-48AB-B651-A7CCE31B28F7}" presName="spaceRect" presStyleCnt="0"/>
      <dgm:spPr/>
    </dgm:pt>
    <dgm:pt modelId="{2AA538BD-B76A-4788-92EB-E288885F5A99}" type="pres">
      <dgm:prSet presAssocID="{6323B8D3-6C87-48AB-B651-A7CCE31B28F7}" presName="parTx" presStyleLbl="revTx" presStyleIdx="0" presStyleCnt="3">
        <dgm:presLayoutVars>
          <dgm:chMax val="0"/>
          <dgm:chPref val="0"/>
        </dgm:presLayoutVars>
      </dgm:prSet>
      <dgm:spPr/>
    </dgm:pt>
    <dgm:pt modelId="{971B4D0A-CA2F-4562-A609-8FEF2D5C9983}" type="pres">
      <dgm:prSet presAssocID="{ECA3A2DD-4551-4831-9A7A-0488041A67C3}" presName="sibTrans" presStyleCnt="0"/>
      <dgm:spPr/>
    </dgm:pt>
    <dgm:pt modelId="{9BF1749F-B8AC-4C03-B37A-B9C0EDE78D0B}" type="pres">
      <dgm:prSet presAssocID="{EB0360A4-76A5-43BD-8F63-4EDA473F82DC}" presName="compNode" presStyleCnt="0"/>
      <dgm:spPr/>
    </dgm:pt>
    <dgm:pt modelId="{28B83420-D444-4C2D-A4C0-D8C18FA6E774}" type="pres">
      <dgm:prSet presAssocID="{EB0360A4-76A5-43BD-8F63-4EDA473F82DC}" presName="bgRect" presStyleLbl="bgShp" presStyleIdx="1" presStyleCnt="3"/>
      <dgm:spPr/>
    </dgm:pt>
    <dgm:pt modelId="{13A3B9AB-A4BC-4C0D-A229-2C8BC9E85CEE}" type="pres">
      <dgm:prSet presAssocID="{EB0360A4-76A5-43BD-8F63-4EDA473F82D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cturer"/>
        </a:ext>
      </dgm:extLst>
    </dgm:pt>
    <dgm:pt modelId="{D3A05888-9BE7-4E90-A296-E71958E12FCB}" type="pres">
      <dgm:prSet presAssocID="{EB0360A4-76A5-43BD-8F63-4EDA473F82DC}" presName="spaceRect" presStyleCnt="0"/>
      <dgm:spPr/>
    </dgm:pt>
    <dgm:pt modelId="{7ADCEC08-D52F-4E78-A5B5-E2BFA6DC98B2}" type="pres">
      <dgm:prSet presAssocID="{EB0360A4-76A5-43BD-8F63-4EDA473F82DC}" presName="parTx" presStyleLbl="revTx" presStyleIdx="1" presStyleCnt="3">
        <dgm:presLayoutVars>
          <dgm:chMax val="0"/>
          <dgm:chPref val="0"/>
        </dgm:presLayoutVars>
      </dgm:prSet>
      <dgm:spPr/>
    </dgm:pt>
    <dgm:pt modelId="{2581EB78-E4E7-4174-9B27-16CD554AA3D5}" type="pres">
      <dgm:prSet presAssocID="{B1D64C96-79D3-469A-9A01-E576183E4B59}" presName="sibTrans" presStyleCnt="0"/>
      <dgm:spPr/>
    </dgm:pt>
    <dgm:pt modelId="{696FEC4B-D920-4D9C-B5EE-BEC25CF429E8}" type="pres">
      <dgm:prSet presAssocID="{DFD8ED4B-D8A4-4049-8603-5D6A929DA950}" presName="compNode" presStyleCnt="0"/>
      <dgm:spPr/>
    </dgm:pt>
    <dgm:pt modelId="{4AE48ACB-ACF7-4BCF-97AF-4B4B28C2538E}" type="pres">
      <dgm:prSet presAssocID="{DFD8ED4B-D8A4-4049-8603-5D6A929DA950}" presName="bgRect" presStyleLbl="bgShp" presStyleIdx="2" presStyleCnt="3"/>
      <dgm:spPr/>
    </dgm:pt>
    <dgm:pt modelId="{CC63086F-DF75-477C-A2BF-11560AE2643D}" type="pres">
      <dgm:prSet presAssocID="{DFD8ED4B-D8A4-4049-8603-5D6A929DA95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keleton"/>
        </a:ext>
      </dgm:extLst>
    </dgm:pt>
    <dgm:pt modelId="{7E87DF5D-6BE6-408B-A558-3136A22F13B7}" type="pres">
      <dgm:prSet presAssocID="{DFD8ED4B-D8A4-4049-8603-5D6A929DA950}" presName="spaceRect" presStyleCnt="0"/>
      <dgm:spPr/>
    </dgm:pt>
    <dgm:pt modelId="{72A90C25-BC75-410D-BF8D-7BB9BDB0EDFC}" type="pres">
      <dgm:prSet presAssocID="{DFD8ED4B-D8A4-4049-8603-5D6A929DA950}" presName="parTx" presStyleLbl="revTx" presStyleIdx="2" presStyleCnt="3">
        <dgm:presLayoutVars>
          <dgm:chMax val="0"/>
          <dgm:chPref val="0"/>
        </dgm:presLayoutVars>
      </dgm:prSet>
      <dgm:spPr/>
    </dgm:pt>
  </dgm:ptLst>
  <dgm:cxnLst>
    <dgm:cxn modelId="{EBB2AD14-9F3E-4314-ACE4-201F9C5139CA}" type="presOf" srcId="{6323B8D3-6C87-48AB-B651-A7CCE31B28F7}" destId="{2AA538BD-B76A-4788-92EB-E288885F5A99}" srcOrd="0" destOrd="0" presId="urn:microsoft.com/office/officeart/2018/2/layout/IconVerticalSolidList"/>
    <dgm:cxn modelId="{29345718-34EB-4E45-AF28-5531CCBC7AA1}" type="presOf" srcId="{EB0360A4-76A5-43BD-8F63-4EDA473F82DC}" destId="{7ADCEC08-D52F-4E78-A5B5-E2BFA6DC98B2}" srcOrd="0" destOrd="0" presId="urn:microsoft.com/office/officeart/2018/2/layout/IconVerticalSolidList"/>
    <dgm:cxn modelId="{0AE4A17D-A001-4A9F-9040-054F18F7D9EF}" srcId="{5E886E70-02F4-4E7D-99C9-0763F356D634}" destId="{DFD8ED4B-D8A4-4049-8603-5D6A929DA950}" srcOrd="2" destOrd="0" parTransId="{023C040F-2892-4F4B-9B14-DF0738188AB5}" sibTransId="{21AE7F38-1226-4905-AF3A-0A039680D334}"/>
    <dgm:cxn modelId="{C1A21A9F-4E12-46AA-B167-64804C82F0C0}" srcId="{5E886E70-02F4-4E7D-99C9-0763F356D634}" destId="{EB0360A4-76A5-43BD-8F63-4EDA473F82DC}" srcOrd="1" destOrd="0" parTransId="{D9D3AD6D-7997-48C2-B736-16E7034F15D8}" sibTransId="{B1D64C96-79D3-469A-9A01-E576183E4B59}"/>
    <dgm:cxn modelId="{EE4825CC-7173-4B11-BD06-C84D84BE74D7}" type="presOf" srcId="{5E886E70-02F4-4E7D-99C9-0763F356D634}" destId="{D2689570-AEC3-4804-AF80-945B7DF346BD}" srcOrd="0" destOrd="0" presId="urn:microsoft.com/office/officeart/2018/2/layout/IconVerticalSolidList"/>
    <dgm:cxn modelId="{AF5B4BD7-08EF-4AB1-A3DD-B1ED525557ED}" type="presOf" srcId="{DFD8ED4B-D8A4-4049-8603-5D6A929DA950}" destId="{72A90C25-BC75-410D-BF8D-7BB9BDB0EDFC}" srcOrd="0" destOrd="0" presId="urn:microsoft.com/office/officeart/2018/2/layout/IconVerticalSolidList"/>
    <dgm:cxn modelId="{11E91AFC-5156-4CA6-BF8E-0F19B9B99C9D}" srcId="{5E886E70-02F4-4E7D-99C9-0763F356D634}" destId="{6323B8D3-6C87-48AB-B651-A7CCE31B28F7}" srcOrd="0" destOrd="0" parTransId="{94290D64-8C17-4599-BE4D-169FBD2AB62A}" sibTransId="{ECA3A2DD-4551-4831-9A7A-0488041A67C3}"/>
    <dgm:cxn modelId="{B5A7D3BA-6448-440D-A13F-13EC0920677B}" type="presParOf" srcId="{D2689570-AEC3-4804-AF80-945B7DF346BD}" destId="{20F2CE60-37E5-43E5-84A9-49C5E7203890}" srcOrd="0" destOrd="0" presId="urn:microsoft.com/office/officeart/2018/2/layout/IconVerticalSolidList"/>
    <dgm:cxn modelId="{44BFEB2B-027D-436D-9FE0-3C65C0313470}" type="presParOf" srcId="{20F2CE60-37E5-43E5-84A9-49C5E7203890}" destId="{4CB956A8-F005-40E8-B42B-CDE253ABDE0E}" srcOrd="0" destOrd="0" presId="urn:microsoft.com/office/officeart/2018/2/layout/IconVerticalSolidList"/>
    <dgm:cxn modelId="{0EF8A444-E216-4FD4-A0DB-DDD06BC60E28}" type="presParOf" srcId="{20F2CE60-37E5-43E5-84A9-49C5E7203890}" destId="{3629BDB0-2E6D-4FD6-9F60-915BE7E0CE02}" srcOrd="1" destOrd="0" presId="urn:microsoft.com/office/officeart/2018/2/layout/IconVerticalSolidList"/>
    <dgm:cxn modelId="{D2D09895-4EFB-4A2F-A916-542D559644F1}" type="presParOf" srcId="{20F2CE60-37E5-43E5-84A9-49C5E7203890}" destId="{D0CDDCE7-1169-461A-BD49-919C72FD47BD}" srcOrd="2" destOrd="0" presId="urn:microsoft.com/office/officeart/2018/2/layout/IconVerticalSolidList"/>
    <dgm:cxn modelId="{DA7B6B5F-5877-4A1A-BEDD-21E9ECC0CD0F}" type="presParOf" srcId="{20F2CE60-37E5-43E5-84A9-49C5E7203890}" destId="{2AA538BD-B76A-4788-92EB-E288885F5A99}" srcOrd="3" destOrd="0" presId="urn:microsoft.com/office/officeart/2018/2/layout/IconVerticalSolidList"/>
    <dgm:cxn modelId="{3CB19048-471A-4B0B-BB00-4FA58A53F00A}" type="presParOf" srcId="{D2689570-AEC3-4804-AF80-945B7DF346BD}" destId="{971B4D0A-CA2F-4562-A609-8FEF2D5C9983}" srcOrd="1" destOrd="0" presId="urn:microsoft.com/office/officeart/2018/2/layout/IconVerticalSolidList"/>
    <dgm:cxn modelId="{DD0F396F-ECDC-4E25-8778-062E9DCCCAC0}" type="presParOf" srcId="{D2689570-AEC3-4804-AF80-945B7DF346BD}" destId="{9BF1749F-B8AC-4C03-B37A-B9C0EDE78D0B}" srcOrd="2" destOrd="0" presId="urn:microsoft.com/office/officeart/2018/2/layout/IconVerticalSolidList"/>
    <dgm:cxn modelId="{19DB321D-82D8-40CE-B1A5-CEC610D47652}" type="presParOf" srcId="{9BF1749F-B8AC-4C03-B37A-B9C0EDE78D0B}" destId="{28B83420-D444-4C2D-A4C0-D8C18FA6E774}" srcOrd="0" destOrd="0" presId="urn:microsoft.com/office/officeart/2018/2/layout/IconVerticalSolidList"/>
    <dgm:cxn modelId="{871FD621-8507-43F2-94C9-7EB2B3DCF837}" type="presParOf" srcId="{9BF1749F-B8AC-4C03-B37A-B9C0EDE78D0B}" destId="{13A3B9AB-A4BC-4C0D-A229-2C8BC9E85CEE}" srcOrd="1" destOrd="0" presId="urn:microsoft.com/office/officeart/2018/2/layout/IconVerticalSolidList"/>
    <dgm:cxn modelId="{16B0D8B1-599B-4B52-93F9-A0224B122A12}" type="presParOf" srcId="{9BF1749F-B8AC-4C03-B37A-B9C0EDE78D0B}" destId="{D3A05888-9BE7-4E90-A296-E71958E12FCB}" srcOrd="2" destOrd="0" presId="urn:microsoft.com/office/officeart/2018/2/layout/IconVerticalSolidList"/>
    <dgm:cxn modelId="{B3BF4952-5C77-4883-9AFD-4BFDD295B0BF}" type="presParOf" srcId="{9BF1749F-B8AC-4C03-B37A-B9C0EDE78D0B}" destId="{7ADCEC08-D52F-4E78-A5B5-E2BFA6DC98B2}" srcOrd="3" destOrd="0" presId="urn:microsoft.com/office/officeart/2018/2/layout/IconVerticalSolidList"/>
    <dgm:cxn modelId="{721F7481-A7A4-492C-9B68-C74B59598873}" type="presParOf" srcId="{D2689570-AEC3-4804-AF80-945B7DF346BD}" destId="{2581EB78-E4E7-4174-9B27-16CD554AA3D5}" srcOrd="3" destOrd="0" presId="urn:microsoft.com/office/officeart/2018/2/layout/IconVerticalSolidList"/>
    <dgm:cxn modelId="{A913BB59-E524-473C-BC9A-7EC496D633AB}" type="presParOf" srcId="{D2689570-AEC3-4804-AF80-945B7DF346BD}" destId="{696FEC4B-D920-4D9C-B5EE-BEC25CF429E8}" srcOrd="4" destOrd="0" presId="urn:microsoft.com/office/officeart/2018/2/layout/IconVerticalSolidList"/>
    <dgm:cxn modelId="{C266EEB0-32D0-443E-861F-176BE0A2E4D9}" type="presParOf" srcId="{696FEC4B-D920-4D9C-B5EE-BEC25CF429E8}" destId="{4AE48ACB-ACF7-4BCF-97AF-4B4B28C2538E}" srcOrd="0" destOrd="0" presId="urn:microsoft.com/office/officeart/2018/2/layout/IconVerticalSolidList"/>
    <dgm:cxn modelId="{F49E15E1-88CF-45C1-ADD1-86E459D45EBD}" type="presParOf" srcId="{696FEC4B-D920-4D9C-B5EE-BEC25CF429E8}" destId="{CC63086F-DF75-477C-A2BF-11560AE2643D}" srcOrd="1" destOrd="0" presId="urn:microsoft.com/office/officeart/2018/2/layout/IconVerticalSolidList"/>
    <dgm:cxn modelId="{CACD000C-C6B1-4A9C-A544-8BBF7B02AA01}" type="presParOf" srcId="{696FEC4B-D920-4D9C-B5EE-BEC25CF429E8}" destId="{7E87DF5D-6BE6-408B-A558-3136A22F13B7}" srcOrd="2" destOrd="0" presId="urn:microsoft.com/office/officeart/2018/2/layout/IconVerticalSolidList"/>
    <dgm:cxn modelId="{528BC514-AECC-485A-A5F4-A37853A37CE5}" type="presParOf" srcId="{696FEC4B-D920-4D9C-B5EE-BEC25CF429E8}" destId="{72A90C25-BC75-410D-BF8D-7BB9BDB0ED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F5234-D89A-4000-8963-39F0C6BE1F9F}">
      <dsp:nvSpPr>
        <dsp:cNvPr id="0" name=""/>
        <dsp:cNvSpPr/>
      </dsp:nvSpPr>
      <dsp:spPr>
        <a:xfrm>
          <a:off x="0" y="69094"/>
          <a:ext cx="6089650" cy="543393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b="1" kern="1200"/>
            <a:t>Construction of the Bathrooms</a:t>
          </a:r>
          <a:endParaRPr lang="en-US" sz="4100" kern="1200"/>
        </a:p>
        <a:p>
          <a:pPr marL="285750" lvl="1" indent="-285750" algn="l" defTabSz="1422400">
            <a:lnSpc>
              <a:spcPct val="90000"/>
            </a:lnSpc>
            <a:spcBef>
              <a:spcPct val="0"/>
            </a:spcBef>
            <a:spcAft>
              <a:spcPct val="15000"/>
            </a:spcAft>
            <a:buChar char="•"/>
          </a:pPr>
          <a:r>
            <a:rPr lang="en-US" sz="3200" kern="1200"/>
            <a:t>The septic tank</a:t>
          </a:r>
        </a:p>
        <a:p>
          <a:pPr marL="285750" lvl="1" indent="-285750" algn="l" defTabSz="1422400">
            <a:lnSpc>
              <a:spcPct val="90000"/>
            </a:lnSpc>
            <a:spcBef>
              <a:spcPct val="0"/>
            </a:spcBef>
            <a:spcAft>
              <a:spcPct val="15000"/>
            </a:spcAft>
            <a:buChar char="•"/>
          </a:pPr>
          <a:r>
            <a:rPr lang="en-US" sz="3200" kern="1200"/>
            <a:t>The concrete stand for the water tank</a:t>
          </a:r>
        </a:p>
        <a:p>
          <a:pPr marL="285750" lvl="1" indent="-285750" algn="l" defTabSz="1422400">
            <a:lnSpc>
              <a:spcPct val="90000"/>
            </a:lnSpc>
            <a:spcBef>
              <a:spcPct val="0"/>
            </a:spcBef>
            <a:spcAft>
              <a:spcPct val="15000"/>
            </a:spcAft>
            <a:buChar char="•"/>
          </a:pPr>
          <a:r>
            <a:rPr lang="en-US" sz="3200" kern="1200"/>
            <a:t>The water tank</a:t>
          </a:r>
        </a:p>
        <a:p>
          <a:pPr marL="285750" lvl="1" indent="-285750" algn="l" defTabSz="1422400">
            <a:lnSpc>
              <a:spcPct val="90000"/>
            </a:lnSpc>
            <a:spcBef>
              <a:spcPct val="0"/>
            </a:spcBef>
            <a:spcAft>
              <a:spcPct val="15000"/>
            </a:spcAft>
            <a:buChar char="•"/>
          </a:pPr>
          <a:r>
            <a:rPr lang="en-US" sz="3200" kern="1200" dirty="0"/>
            <a:t>Inside work in the bathroom, plumbing, masonry, tiling and painting</a:t>
          </a:r>
        </a:p>
      </dsp:txBody>
      <dsp:txXfrm>
        <a:off x="159155" y="228249"/>
        <a:ext cx="5771340" cy="5115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956A8-F005-40E8-B42B-CDE253ABDE0E}">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29BDB0-2E6D-4FD6-9F60-915BE7E0CE02}">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A538BD-B76A-4788-92EB-E288885F5A99}">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THE  FINAL VIDEO OF THE COMPLETED BATHROOMS </a:t>
          </a:r>
        </a:p>
      </dsp:txBody>
      <dsp:txXfrm>
        <a:off x="1941716" y="718"/>
        <a:ext cx="4571887" cy="1681139"/>
      </dsp:txXfrm>
    </dsp:sp>
    <dsp:sp modelId="{28B83420-D444-4C2D-A4C0-D8C18FA6E774}">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A3B9AB-A4BC-4C0D-A229-2C8BC9E85CEE}">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DCEC08-D52F-4E78-A5B5-E2BFA6DC98B2}">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PRESENTED BY </a:t>
          </a:r>
        </a:p>
      </dsp:txBody>
      <dsp:txXfrm>
        <a:off x="1941716" y="2102143"/>
        <a:ext cx="4571887" cy="1681139"/>
      </dsp:txXfrm>
    </dsp:sp>
    <dsp:sp modelId="{4AE48ACB-ACF7-4BCF-97AF-4B4B28C2538E}">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63086F-DF75-477C-A2BF-11560AE2643D}">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A90C25-BC75-410D-BF8D-7BB9BDB0EDFC}">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90000"/>
            </a:lnSpc>
            <a:spcBef>
              <a:spcPct val="0"/>
            </a:spcBef>
            <a:spcAft>
              <a:spcPct val="35000"/>
            </a:spcAft>
            <a:buNone/>
          </a:pPr>
          <a:r>
            <a:rPr lang="en-US" sz="2500" kern="1200"/>
            <a:t>REV. LAWRENCE BLAY DANQUAH</a:t>
          </a:r>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774ADD0-02C1-4BBC-AC2F-C41C4F98364A}" type="datetimeFigureOut">
              <a:rPr lang="en-US" smtClean="0"/>
              <a:t>5/12/2020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7E7F92B-E790-4BCB-A5D6-7321747CF8F4}" type="slidenum">
              <a:rPr lang="en-US" smtClean="0"/>
              <a:t>‹#›</a:t>
            </a:fld>
            <a:endParaRPr lang="en-US"/>
          </a:p>
        </p:txBody>
      </p:sp>
    </p:spTree>
    <p:extLst>
      <p:ext uri="{BB962C8B-B14F-4D97-AF65-F5344CB8AC3E}">
        <p14:creationId xmlns:p14="http://schemas.microsoft.com/office/powerpoint/2010/main" val="363119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300" b="1" dirty="0"/>
              <a:t>Ghana is country on the West coast of African has highlighted in green on the map with the green arrow pointing to its location. It is bounded on the North by Burkina Faso, on the East Togo and on the La Cote de Ivoire.</a:t>
            </a:r>
          </a:p>
        </p:txBody>
      </p:sp>
      <p:sp>
        <p:nvSpPr>
          <p:cNvPr id="4" name="Slide Number Placeholder 3"/>
          <p:cNvSpPr>
            <a:spLocks noGrp="1"/>
          </p:cNvSpPr>
          <p:nvPr>
            <p:ph type="sldNum" sz="quarter" idx="5"/>
          </p:nvPr>
        </p:nvSpPr>
        <p:spPr/>
        <p:txBody>
          <a:bodyPr/>
          <a:lstStyle/>
          <a:p>
            <a:fld id="{E7E7F92B-E790-4BCB-A5D6-7321747CF8F4}" type="slidenum">
              <a:rPr lang="en-US" smtClean="0"/>
              <a:t>2</a:t>
            </a:fld>
            <a:endParaRPr lang="en-US"/>
          </a:p>
        </p:txBody>
      </p:sp>
    </p:spTree>
    <p:extLst>
      <p:ext uri="{BB962C8B-B14F-4D97-AF65-F5344CB8AC3E}">
        <p14:creationId xmlns:p14="http://schemas.microsoft.com/office/powerpoint/2010/main" val="197265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Map of Ghana showing the new regions from 10 to 16 with the New </a:t>
            </a:r>
            <a:r>
              <a:rPr lang="en-US" b="1" dirty="0" err="1"/>
              <a:t>Shama</a:t>
            </a:r>
            <a:r>
              <a:rPr lang="en-US" b="1" dirty="0"/>
              <a:t> </a:t>
            </a:r>
            <a:r>
              <a:rPr lang="en-US" b="1" dirty="0" err="1"/>
              <a:t>Ahanta</a:t>
            </a:r>
            <a:r>
              <a:rPr lang="en-US" b="1" dirty="0"/>
              <a:t> Region where Essipon is located.</a:t>
            </a:r>
            <a:endParaRPr lang="en-US" dirty="0"/>
          </a:p>
        </p:txBody>
      </p:sp>
      <p:sp>
        <p:nvSpPr>
          <p:cNvPr id="4" name="Slide Number Placeholder 3"/>
          <p:cNvSpPr>
            <a:spLocks noGrp="1"/>
          </p:cNvSpPr>
          <p:nvPr>
            <p:ph type="sldNum" sz="quarter" idx="5"/>
          </p:nvPr>
        </p:nvSpPr>
        <p:spPr/>
        <p:txBody>
          <a:bodyPr/>
          <a:lstStyle/>
          <a:p>
            <a:fld id="{E7E7F92B-E790-4BCB-A5D6-7321747CF8F4}" type="slidenum">
              <a:rPr lang="en-US" smtClean="0"/>
              <a:t>3</a:t>
            </a:fld>
            <a:endParaRPr lang="en-US"/>
          </a:p>
        </p:txBody>
      </p:sp>
    </p:spTree>
    <p:extLst>
      <p:ext uri="{BB962C8B-B14F-4D97-AF65-F5344CB8AC3E}">
        <p14:creationId xmlns:p14="http://schemas.microsoft.com/office/powerpoint/2010/main" val="3824901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4500" b="1" dirty="0"/>
              <a:t>Some facts about Ghana for your information.</a:t>
            </a:r>
          </a:p>
        </p:txBody>
      </p:sp>
      <p:sp>
        <p:nvSpPr>
          <p:cNvPr id="4" name="Slide Number Placeholder 3"/>
          <p:cNvSpPr>
            <a:spLocks noGrp="1"/>
          </p:cNvSpPr>
          <p:nvPr>
            <p:ph type="sldNum" sz="quarter" idx="5"/>
          </p:nvPr>
        </p:nvSpPr>
        <p:spPr/>
        <p:txBody>
          <a:bodyPr/>
          <a:lstStyle/>
          <a:p>
            <a:fld id="{E7E7F92B-E790-4BCB-A5D6-7321747CF8F4}" type="slidenum">
              <a:rPr lang="en-US" smtClean="0"/>
              <a:t>4</a:t>
            </a:fld>
            <a:endParaRPr lang="en-US"/>
          </a:p>
        </p:txBody>
      </p:sp>
    </p:spTree>
    <p:extLst>
      <p:ext uri="{BB962C8B-B14F-4D97-AF65-F5344CB8AC3E}">
        <p14:creationId xmlns:p14="http://schemas.microsoft.com/office/powerpoint/2010/main" val="873539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 Essipon in </a:t>
            </a:r>
            <a:r>
              <a:rPr lang="en-US" b="1" dirty="0" err="1"/>
              <a:t>Shama</a:t>
            </a:r>
            <a:r>
              <a:rPr lang="en-US" b="1" dirty="0"/>
              <a:t> </a:t>
            </a:r>
            <a:r>
              <a:rPr lang="en-US" b="1" dirty="0" err="1"/>
              <a:t>Ahanta</a:t>
            </a:r>
            <a:r>
              <a:rPr lang="en-US" b="1" dirty="0"/>
              <a:t> Region of Ghana is about 111 miles from Accra the capital of Ghana. There are seven airports closer to the city with the nearest being 8miles the Takoradi Airport. </a:t>
            </a:r>
            <a:r>
              <a:rPr lang="en-US" dirty="0"/>
              <a:t> </a:t>
            </a:r>
            <a:endParaRPr lang="en-US" b="1" dirty="0"/>
          </a:p>
        </p:txBody>
      </p:sp>
      <p:sp>
        <p:nvSpPr>
          <p:cNvPr id="4" name="Slide Number Placeholder 3"/>
          <p:cNvSpPr>
            <a:spLocks noGrp="1"/>
          </p:cNvSpPr>
          <p:nvPr>
            <p:ph type="sldNum" sz="quarter" idx="5"/>
          </p:nvPr>
        </p:nvSpPr>
        <p:spPr/>
        <p:txBody>
          <a:bodyPr/>
          <a:lstStyle/>
          <a:p>
            <a:fld id="{E7E7F92B-E790-4BCB-A5D6-7321747CF8F4}" type="slidenum">
              <a:rPr lang="en-US" smtClean="0"/>
              <a:t>5</a:t>
            </a:fld>
            <a:endParaRPr lang="en-US"/>
          </a:p>
        </p:txBody>
      </p:sp>
    </p:spTree>
    <p:extLst>
      <p:ext uri="{BB962C8B-B14F-4D97-AF65-F5344CB8AC3E}">
        <p14:creationId xmlns:p14="http://schemas.microsoft.com/office/powerpoint/2010/main" val="2995293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Road Map of </a:t>
            </a:r>
            <a:r>
              <a:rPr lang="en-US" b="1" dirty="0" err="1"/>
              <a:t>Essipon’s</a:t>
            </a:r>
            <a:r>
              <a:rPr lang="en-US" b="1" dirty="0"/>
              <a:t> Location with a view of the town on the right.</a:t>
            </a:r>
          </a:p>
          <a:p>
            <a:pPr algn="ctr"/>
            <a:endParaRPr lang="en-US" b="1" dirty="0"/>
          </a:p>
        </p:txBody>
      </p:sp>
      <p:sp>
        <p:nvSpPr>
          <p:cNvPr id="4" name="Slide Number Placeholder 3"/>
          <p:cNvSpPr>
            <a:spLocks noGrp="1"/>
          </p:cNvSpPr>
          <p:nvPr>
            <p:ph type="sldNum" sz="quarter" idx="5"/>
          </p:nvPr>
        </p:nvSpPr>
        <p:spPr/>
        <p:txBody>
          <a:bodyPr/>
          <a:lstStyle/>
          <a:p>
            <a:fld id="{E7E7F92B-E790-4BCB-A5D6-7321747CF8F4}" type="slidenum">
              <a:rPr lang="en-US" smtClean="0"/>
              <a:t>6</a:t>
            </a:fld>
            <a:endParaRPr lang="en-US"/>
          </a:p>
        </p:txBody>
      </p:sp>
    </p:spTree>
    <p:extLst>
      <p:ext uri="{BB962C8B-B14F-4D97-AF65-F5344CB8AC3E}">
        <p14:creationId xmlns:p14="http://schemas.microsoft.com/office/powerpoint/2010/main" val="1225817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E7F92B-E790-4BCB-A5D6-7321747CF8F4}" type="slidenum">
              <a:rPr lang="en-US" smtClean="0"/>
              <a:t>7</a:t>
            </a:fld>
            <a:endParaRPr lang="en-US"/>
          </a:p>
        </p:txBody>
      </p:sp>
    </p:spTree>
    <p:extLst>
      <p:ext uri="{BB962C8B-B14F-4D97-AF65-F5344CB8AC3E}">
        <p14:creationId xmlns:p14="http://schemas.microsoft.com/office/powerpoint/2010/main" val="1798440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E7F92B-E790-4BCB-A5D6-7321747CF8F4}" type="slidenum">
              <a:rPr lang="en-US" smtClean="0"/>
              <a:t>10</a:t>
            </a:fld>
            <a:endParaRPr lang="en-US"/>
          </a:p>
        </p:txBody>
      </p:sp>
    </p:spTree>
    <p:extLst>
      <p:ext uri="{BB962C8B-B14F-4D97-AF65-F5344CB8AC3E}">
        <p14:creationId xmlns:p14="http://schemas.microsoft.com/office/powerpoint/2010/main" val="407741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                                                                                                                            The Kindergarten Section of the School</a:t>
            </a:r>
          </a:p>
        </p:txBody>
      </p:sp>
      <p:sp>
        <p:nvSpPr>
          <p:cNvPr id="4" name="Slide Number Placeholder 3"/>
          <p:cNvSpPr>
            <a:spLocks noGrp="1"/>
          </p:cNvSpPr>
          <p:nvPr>
            <p:ph type="sldNum" sz="quarter" idx="5"/>
          </p:nvPr>
        </p:nvSpPr>
        <p:spPr/>
        <p:txBody>
          <a:bodyPr/>
          <a:lstStyle/>
          <a:p>
            <a:fld id="{E7E7F92B-E790-4BCB-A5D6-7321747CF8F4}" type="slidenum">
              <a:rPr lang="en-US" smtClean="0"/>
              <a:t>11</a:t>
            </a:fld>
            <a:endParaRPr lang="en-US"/>
          </a:p>
        </p:txBody>
      </p:sp>
    </p:spTree>
    <p:extLst>
      <p:ext uri="{BB962C8B-B14F-4D97-AF65-F5344CB8AC3E}">
        <p14:creationId xmlns:p14="http://schemas.microsoft.com/office/powerpoint/2010/main" val="3983345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Junior High School Section of the </a:t>
            </a:r>
            <a:r>
              <a:rPr lang="en-US" dirty="0" err="1"/>
              <a:t>Scool</a:t>
            </a:r>
            <a:endParaRPr lang="en-US" dirty="0"/>
          </a:p>
        </p:txBody>
      </p:sp>
      <p:sp>
        <p:nvSpPr>
          <p:cNvPr id="4" name="Slide Number Placeholder 3"/>
          <p:cNvSpPr>
            <a:spLocks noGrp="1"/>
          </p:cNvSpPr>
          <p:nvPr>
            <p:ph type="sldNum" sz="quarter" idx="5"/>
          </p:nvPr>
        </p:nvSpPr>
        <p:spPr/>
        <p:txBody>
          <a:bodyPr/>
          <a:lstStyle/>
          <a:p>
            <a:fld id="{E7E7F92B-E790-4BCB-A5D6-7321747CF8F4}" type="slidenum">
              <a:rPr lang="en-US" smtClean="0"/>
              <a:t>12</a:t>
            </a:fld>
            <a:endParaRPr lang="en-US"/>
          </a:p>
        </p:txBody>
      </p:sp>
    </p:spTree>
    <p:extLst>
      <p:ext uri="{BB962C8B-B14F-4D97-AF65-F5344CB8AC3E}">
        <p14:creationId xmlns:p14="http://schemas.microsoft.com/office/powerpoint/2010/main" val="937240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Elementary School Section showing the uncompleted Bathroom</a:t>
            </a:r>
          </a:p>
        </p:txBody>
      </p:sp>
      <p:sp>
        <p:nvSpPr>
          <p:cNvPr id="4" name="Slide Number Placeholder 3"/>
          <p:cNvSpPr>
            <a:spLocks noGrp="1"/>
          </p:cNvSpPr>
          <p:nvPr>
            <p:ph type="sldNum" sz="quarter" idx="5"/>
          </p:nvPr>
        </p:nvSpPr>
        <p:spPr/>
        <p:txBody>
          <a:bodyPr/>
          <a:lstStyle/>
          <a:p>
            <a:fld id="{E7E7F92B-E790-4BCB-A5D6-7321747CF8F4}" type="slidenum">
              <a:rPr lang="en-US" smtClean="0"/>
              <a:t>14</a:t>
            </a:fld>
            <a:endParaRPr lang="en-US"/>
          </a:p>
        </p:txBody>
      </p:sp>
    </p:spTree>
    <p:extLst>
      <p:ext uri="{BB962C8B-B14F-4D97-AF65-F5344CB8AC3E}">
        <p14:creationId xmlns:p14="http://schemas.microsoft.com/office/powerpoint/2010/main" val="3510049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view of one of the classrooms with some desks</a:t>
            </a:r>
          </a:p>
        </p:txBody>
      </p:sp>
      <p:sp>
        <p:nvSpPr>
          <p:cNvPr id="4" name="Slide Number Placeholder 3"/>
          <p:cNvSpPr>
            <a:spLocks noGrp="1"/>
          </p:cNvSpPr>
          <p:nvPr>
            <p:ph type="sldNum" sz="quarter" idx="5"/>
          </p:nvPr>
        </p:nvSpPr>
        <p:spPr/>
        <p:txBody>
          <a:bodyPr/>
          <a:lstStyle/>
          <a:p>
            <a:fld id="{E7E7F92B-E790-4BCB-A5D6-7321747CF8F4}" type="slidenum">
              <a:rPr lang="en-US" smtClean="0"/>
              <a:t>18</a:t>
            </a:fld>
            <a:endParaRPr lang="en-US"/>
          </a:p>
        </p:txBody>
      </p:sp>
    </p:spTree>
    <p:extLst>
      <p:ext uri="{BB962C8B-B14F-4D97-AF65-F5344CB8AC3E}">
        <p14:creationId xmlns:p14="http://schemas.microsoft.com/office/powerpoint/2010/main" val="1957007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post high school student preparing for her entrance exam to college using an empty classroom as a study hall.</a:t>
            </a:r>
          </a:p>
        </p:txBody>
      </p:sp>
      <p:sp>
        <p:nvSpPr>
          <p:cNvPr id="4" name="Slide Number Placeholder 3"/>
          <p:cNvSpPr>
            <a:spLocks noGrp="1"/>
          </p:cNvSpPr>
          <p:nvPr>
            <p:ph type="sldNum" sz="quarter" idx="5"/>
          </p:nvPr>
        </p:nvSpPr>
        <p:spPr/>
        <p:txBody>
          <a:bodyPr/>
          <a:lstStyle/>
          <a:p>
            <a:fld id="{E7E7F92B-E790-4BCB-A5D6-7321747CF8F4}" type="slidenum">
              <a:rPr lang="en-US" smtClean="0"/>
              <a:t>19</a:t>
            </a:fld>
            <a:endParaRPr lang="en-US"/>
          </a:p>
        </p:txBody>
      </p:sp>
    </p:spTree>
    <p:extLst>
      <p:ext uri="{BB962C8B-B14F-4D97-AF65-F5344CB8AC3E}">
        <p14:creationId xmlns:p14="http://schemas.microsoft.com/office/powerpoint/2010/main" val="2175067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old bathroom constructed for the school which was inadequate  and was difficult to maintain and hence became </a:t>
            </a:r>
            <a:r>
              <a:rPr lang="en-US" dirty="0" err="1"/>
              <a:t>unsable</a:t>
            </a:r>
            <a:r>
              <a:rPr lang="en-US" dirty="0"/>
              <a:t>.</a:t>
            </a:r>
          </a:p>
        </p:txBody>
      </p:sp>
      <p:sp>
        <p:nvSpPr>
          <p:cNvPr id="4" name="Slide Number Placeholder 3"/>
          <p:cNvSpPr>
            <a:spLocks noGrp="1"/>
          </p:cNvSpPr>
          <p:nvPr>
            <p:ph type="sldNum" sz="quarter" idx="5"/>
          </p:nvPr>
        </p:nvSpPr>
        <p:spPr/>
        <p:txBody>
          <a:bodyPr/>
          <a:lstStyle/>
          <a:p>
            <a:fld id="{E7E7F92B-E790-4BCB-A5D6-7321747CF8F4}" type="slidenum">
              <a:rPr lang="en-US" smtClean="0"/>
              <a:t>20</a:t>
            </a:fld>
            <a:endParaRPr lang="en-US"/>
          </a:p>
        </p:txBody>
      </p:sp>
    </p:spTree>
    <p:extLst>
      <p:ext uri="{BB962C8B-B14F-4D97-AF65-F5344CB8AC3E}">
        <p14:creationId xmlns:p14="http://schemas.microsoft.com/office/powerpoint/2010/main" val="862141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septic tank of the uncompleted bathroom which became a death trap killing one the children.</a:t>
            </a:r>
          </a:p>
        </p:txBody>
      </p:sp>
      <p:sp>
        <p:nvSpPr>
          <p:cNvPr id="4" name="Slide Number Placeholder 3"/>
          <p:cNvSpPr>
            <a:spLocks noGrp="1"/>
          </p:cNvSpPr>
          <p:nvPr>
            <p:ph type="sldNum" sz="quarter" idx="5"/>
          </p:nvPr>
        </p:nvSpPr>
        <p:spPr/>
        <p:txBody>
          <a:bodyPr/>
          <a:lstStyle/>
          <a:p>
            <a:fld id="{E7E7F92B-E790-4BCB-A5D6-7321747CF8F4}" type="slidenum">
              <a:rPr lang="en-US" smtClean="0"/>
              <a:t>21</a:t>
            </a:fld>
            <a:endParaRPr lang="en-US"/>
          </a:p>
        </p:txBody>
      </p:sp>
    </p:spTree>
    <p:extLst>
      <p:ext uri="{BB962C8B-B14F-4D97-AF65-F5344CB8AC3E}">
        <p14:creationId xmlns:p14="http://schemas.microsoft.com/office/powerpoint/2010/main" val="1329373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interior of the of the uncompleted bathroom showing the sections for toilets and </a:t>
            </a:r>
            <a:r>
              <a:rPr lang="en-US" dirty="0" err="1"/>
              <a:t>unrinals</a:t>
            </a:r>
            <a:r>
              <a:rPr lang="en-US" dirty="0"/>
              <a:t>.</a:t>
            </a:r>
          </a:p>
        </p:txBody>
      </p:sp>
      <p:sp>
        <p:nvSpPr>
          <p:cNvPr id="4" name="Slide Number Placeholder 3"/>
          <p:cNvSpPr>
            <a:spLocks noGrp="1"/>
          </p:cNvSpPr>
          <p:nvPr>
            <p:ph type="sldNum" sz="quarter" idx="5"/>
          </p:nvPr>
        </p:nvSpPr>
        <p:spPr/>
        <p:txBody>
          <a:bodyPr/>
          <a:lstStyle/>
          <a:p>
            <a:fld id="{E7E7F92B-E790-4BCB-A5D6-7321747CF8F4}" type="slidenum">
              <a:rPr lang="en-US" smtClean="0"/>
              <a:t>22</a:t>
            </a:fld>
            <a:endParaRPr lang="en-US"/>
          </a:p>
        </p:txBody>
      </p:sp>
    </p:spTree>
    <p:extLst>
      <p:ext uri="{BB962C8B-B14F-4D97-AF65-F5344CB8AC3E}">
        <p14:creationId xmlns:p14="http://schemas.microsoft.com/office/powerpoint/2010/main" val="485226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E7F92B-E790-4BCB-A5D6-7321747CF8F4}" type="slidenum">
              <a:rPr lang="en-US" smtClean="0"/>
              <a:t>24</a:t>
            </a:fld>
            <a:endParaRPr lang="en-US"/>
          </a:p>
        </p:txBody>
      </p:sp>
    </p:spTree>
    <p:extLst>
      <p:ext uri="{BB962C8B-B14F-4D97-AF65-F5344CB8AC3E}">
        <p14:creationId xmlns:p14="http://schemas.microsoft.com/office/powerpoint/2010/main" val="532692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Construction of Sewage Tank</a:t>
            </a:r>
          </a:p>
        </p:txBody>
      </p:sp>
      <p:sp>
        <p:nvSpPr>
          <p:cNvPr id="4" name="Slide Number Placeholder 3"/>
          <p:cNvSpPr>
            <a:spLocks noGrp="1"/>
          </p:cNvSpPr>
          <p:nvPr>
            <p:ph type="sldNum" sz="quarter" idx="10"/>
          </p:nvPr>
        </p:nvSpPr>
        <p:spPr/>
        <p:txBody>
          <a:bodyPr/>
          <a:lstStyle/>
          <a:p>
            <a:fld id="{B50075ED-A115-46BE-9673-091D4E68AB4E}" type="slidenum">
              <a:rPr lang="en-US" smtClean="0"/>
              <a:t>25</a:t>
            </a:fld>
            <a:endParaRPr lang="en-US"/>
          </a:p>
        </p:txBody>
      </p:sp>
    </p:spTree>
    <p:extLst>
      <p:ext uri="{BB962C8B-B14F-4D97-AF65-F5344CB8AC3E}">
        <p14:creationId xmlns:p14="http://schemas.microsoft.com/office/powerpoint/2010/main" val="10817041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Construction of the Platform for the Reservoir Tank</a:t>
            </a:r>
          </a:p>
        </p:txBody>
      </p:sp>
      <p:sp>
        <p:nvSpPr>
          <p:cNvPr id="4" name="Slide Number Placeholder 3"/>
          <p:cNvSpPr>
            <a:spLocks noGrp="1"/>
          </p:cNvSpPr>
          <p:nvPr>
            <p:ph type="sldNum" sz="quarter" idx="10"/>
          </p:nvPr>
        </p:nvSpPr>
        <p:spPr/>
        <p:txBody>
          <a:bodyPr/>
          <a:lstStyle/>
          <a:p>
            <a:fld id="{B50075ED-A115-46BE-9673-091D4E68AB4E}" type="slidenum">
              <a:rPr lang="en-US" smtClean="0"/>
              <a:t>26</a:t>
            </a:fld>
            <a:endParaRPr lang="en-US"/>
          </a:p>
        </p:txBody>
      </p:sp>
    </p:spTree>
    <p:extLst>
      <p:ext uri="{BB962C8B-B14F-4D97-AF65-F5344CB8AC3E}">
        <p14:creationId xmlns:p14="http://schemas.microsoft.com/office/powerpoint/2010/main" val="1753316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Entrance to the Bathrooms under construction</a:t>
            </a:r>
          </a:p>
        </p:txBody>
      </p:sp>
      <p:sp>
        <p:nvSpPr>
          <p:cNvPr id="4" name="Slide Number Placeholder 3"/>
          <p:cNvSpPr>
            <a:spLocks noGrp="1"/>
          </p:cNvSpPr>
          <p:nvPr>
            <p:ph type="sldNum" sz="quarter" idx="10"/>
          </p:nvPr>
        </p:nvSpPr>
        <p:spPr/>
        <p:txBody>
          <a:bodyPr/>
          <a:lstStyle/>
          <a:p>
            <a:fld id="{B50075ED-A115-46BE-9673-091D4E68AB4E}" type="slidenum">
              <a:rPr lang="en-US" smtClean="0"/>
              <a:t>28</a:t>
            </a:fld>
            <a:endParaRPr lang="en-US"/>
          </a:p>
        </p:txBody>
      </p:sp>
    </p:spTree>
    <p:extLst>
      <p:ext uri="{BB962C8B-B14F-4D97-AF65-F5344CB8AC3E}">
        <p14:creationId xmlns:p14="http://schemas.microsoft.com/office/powerpoint/2010/main" val="570067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Construction of the </a:t>
            </a:r>
            <a:r>
              <a:rPr lang="en-US" dirty="0" err="1"/>
              <a:t>unrinal</a:t>
            </a:r>
            <a:endParaRPr lang="en-US" dirty="0"/>
          </a:p>
        </p:txBody>
      </p:sp>
      <p:sp>
        <p:nvSpPr>
          <p:cNvPr id="4" name="Slide Number Placeholder 3"/>
          <p:cNvSpPr>
            <a:spLocks noGrp="1"/>
          </p:cNvSpPr>
          <p:nvPr>
            <p:ph type="sldNum" sz="quarter" idx="10"/>
          </p:nvPr>
        </p:nvSpPr>
        <p:spPr/>
        <p:txBody>
          <a:bodyPr/>
          <a:lstStyle/>
          <a:p>
            <a:fld id="{B50075ED-A115-46BE-9673-091D4E68AB4E}" type="slidenum">
              <a:rPr lang="en-US" smtClean="0"/>
              <a:t>29</a:t>
            </a:fld>
            <a:endParaRPr lang="en-US"/>
          </a:p>
        </p:txBody>
      </p:sp>
    </p:spTree>
    <p:extLst>
      <p:ext uri="{BB962C8B-B14F-4D97-AF65-F5344CB8AC3E}">
        <p14:creationId xmlns:p14="http://schemas.microsoft.com/office/powerpoint/2010/main" val="363705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view of the Urinal with tiles</a:t>
            </a:r>
          </a:p>
        </p:txBody>
      </p:sp>
      <p:sp>
        <p:nvSpPr>
          <p:cNvPr id="4" name="Slide Number Placeholder 3"/>
          <p:cNvSpPr>
            <a:spLocks noGrp="1"/>
          </p:cNvSpPr>
          <p:nvPr>
            <p:ph type="sldNum" sz="quarter" idx="10"/>
          </p:nvPr>
        </p:nvSpPr>
        <p:spPr/>
        <p:txBody>
          <a:bodyPr/>
          <a:lstStyle/>
          <a:p>
            <a:fld id="{B50075ED-A115-46BE-9673-091D4E68AB4E}" type="slidenum">
              <a:rPr lang="en-US" smtClean="0"/>
              <a:t>30</a:t>
            </a:fld>
            <a:endParaRPr lang="en-US"/>
          </a:p>
        </p:txBody>
      </p:sp>
    </p:spTree>
    <p:extLst>
      <p:ext uri="{BB962C8B-B14F-4D97-AF65-F5344CB8AC3E}">
        <p14:creationId xmlns:p14="http://schemas.microsoft.com/office/powerpoint/2010/main" val="1137874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view of an almost completed bathroom</a:t>
            </a:r>
          </a:p>
        </p:txBody>
      </p:sp>
      <p:sp>
        <p:nvSpPr>
          <p:cNvPr id="4" name="Slide Number Placeholder 3"/>
          <p:cNvSpPr>
            <a:spLocks noGrp="1"/>
          </p:cNvSpPr>
          <p:nvPr>
            <p:ph type="sldNum" sz="quarter" idx="10"/>
          </p:nvPr>
        </p:nvSpPr>
        <p:spPr/>
        <p:txBody>
          <a:bodyPr/>
          <a:lstStyle/>
          <a:p>
            <a:fld id="{B50075ED-A115-46BE-9673-091D4E68AB4E}" type="slidenum">
              <a:rPr lang="en-US" smtClean="0"/>
              <a:t>32</a:t>
            </a:fld>
            <a:endParaRPr lang="en-US"/>
          </a:p>
        </p:txBody>
      </p:sp>
    </p:spTree>
    <p:extLst>
      <p:ext uri="{BB962C8B-B14F-4D97-AF65-F5344CB8AC3E}">
        <p14:creationId xmlns:p14="http://schemas.microsoft.com/office/powerpoint/2010/main" val="2099555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Project Outline Information for the </a:t>
            </a:r>
            <a:r>
              <a:rPr lang="en-US" b="1" dirty="0" err="1"/>
              <a:t>Essipon</a:t>
            </a:r>
            <a:r>
              <a:rPr lang="en-US" b="1" dirty="0"/>
              <a:t> MA School Well Project in Ghana</a:t>
            </a:r>
          </a:p>
        </p:txBody>
      </p:sp>
      <p:sp>
        <p:nvSpPr>
          <p:cNvPr id="4" name="Slide Number Placeholder 3"/>
          <p:cNvSpPr>
            <a:spLocks noGrp="1"/>
          </p:cNvSpPr>
          <p:nvPr>
            <p:ph type="sldNum" sz="quarter" idx="5"/>
          </p:nvPr>
        </p:nvSpPr>
        <p:spPr/>
        <p:txBody>
          <a:bodyPr/>
          <a:lstStyle/>
          <a:p>
            <a:fld id="{E7E7F92B-E790-4BCB-A5D6-7321747CF8F4}" type="slidenum">
              <a:rPr lang="en-US" smtClean="0"/>
              <a:t>37</a:t>
            </a:fld>
            <a:endParaRPr lang="en-US"/>
          </a:p>
        </p:txBody>
      </p:sp>
    </p:spTree>
    <p:extLst>
      <p:ext uri="{BB962C8B-B14F-4D97-AF65-F5344CB8AC3E}">
        <p14:creationId xmlns:p14="http://schemas.microsoft.com/office/powerpoint/2010/main" val="4094239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This is a short video explanation from the contractor about the drilling of the borehole project.</a:t>
            </a:r>
          </a:p>
        </p:txBody>
      </p:sp>
      <p:sp>
        <p:nvSpPr>
          <p:cNvPr id="4" name="Slide Number Placeholder 3"/>
          <p:cNvSpPr>
            <a:spLocks noGrp="1"/>
          </p:cNvSpPr>
          <p:nvPr>
            <p:ph type="sldNum" sz="quarter" idx="5"/>
          </p:nvPr>
        </p:nvSpPr>
        <p:spPr/>
        <p:txBody>
          <a:bodyPr/>
          <a:lstStyle/>
          <a:p>
            <a:fld id="{E7E7F92B-E790-4BCB-A5D6-7321747CF8F4}" type="slidenum">
              <a:rPr lang="en-US" smtClean="0"/>
              <a:t>38</a:t>
            </a:fld>
            <a:endParaRPr lang="en-US"/>
          </a:p>
        </p:txBody>
      </p:sp>
    </p:spTree>
    <p:extLst>
      <p:ext uri="{BB962C8B-B14F-4D97-AF65-F5344CB8AC3E}">
        <p14:creationId xmlns:p14="http://schemas.microsoft.com/office/powerpoint/2010/main" val="3872554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 </a:t>
            </a:r>
            <a:r>
              <a:rPr lang="en-US" b="1" dirty="0"/>
              <a:t>A Sample of the Water Pump System Design for the </a:t>
            </a:r>
            <a:r>
              <a:rPr lang="en-US" b="1" dirty="0" err="1"/>
              <a:t>Essipon</a:t>
            </a:r>
            <a:r>
              <a:rPr lang="en-US" b="1" dirty="0"/>
              <a:t> MA School Water Well Project.</a:t>
            </a:r>
          </a:p>
        </p:txBody>
      </p:sp>
      <p:sp>
        <p:nvSpPr>
          <p:cNvPr id="4" name="Slide Number Placeholder 3"/>
          <p:cNvSpPr>
            <a:spLocks noGrp="1"/>
          </p:cNvSpPr>
          <p:nvPr>
            <p:ph type="sldNum" sz="quarter" idx="5"/>
          </p:nvPr>
        </p:nvSpPr>
        <p:spPr/>
        <p:txBody>
          <a:bodyPr/>
          <a:lstStyle/>
          <a:p>
            <a:fld id="{E7E7F92B-E790-4BCB-A5D6-7321747CF8F4}" type="slidenum">
              <a:rPr lang="en-US" smtClean="0"/>
              <a:t>41</a:t>
            </a:fld>
            <a:endParaRPr lang="en-US"/>
          </a:p>
        </p:txBody>
      </p:sp>
    </p:spTree>
    <p:extLst>
      <p:ext uri="{BB962C8B-B14F-4D97-AF65-F5344CB8AC3E}">
        <p14:creationId xmlns:p14="http://schemas.microsoft.com/office/powerpoint/2010/main" val="3678952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Receipt for the Cost of Drilling for water and installation of pump and filtration of water costing 10,500 Ghana </a:t>
            </a:r>
            <a:r>
              <a:rPr lang="en-US" b="1" dirty="0" err="1"/>
              <a:t>cedis</a:t>
            </a:r>
            <a:r>
              <a:rPr lang="en-US" b="1" dirty="0"/>
              <a:t> ~ $2,019.23</a:t>
            </a:r>
          </a:p>
        </p:txBody>
      </p:sp>
      <p:sp>
        <p:nvSpPr>
          <p:cNvPr id="4" name="Slide Number Placeholder 3"/>
          <p:cNvSpPr>
            <a:spLocks noGrp="1"/>
          </p:cNvSpPr>
          <p:nvPr>
            <p:ph type="sldNum" sz="quarter" idx="5"/>
          </p:nvPr>
        </p:nvSpPr>
        <p:spPr/>
        <p:txBody>
          <a:bodyPr/>
          <a:lstStyle/>
          <a:p>
            <a:fld id="{E7E7F92B-E790-4BCB-A5D6-7321747CF8F4}" type="slidenum">
              <a:rPr lang="en-US" smtClean="0"/>
              <a:t>42</a:t>
            </a:fld>
            <a:endParaRPr lang="en-US"/>
          </a:p>
        </p:txBody>
      </p:sp>
    </p:spTree>
    <p:extLst>
      <p:ext uri="{BB962C8B-B14F-4D97-AF65-F5344CB8AC3E}">
        <p14:creationId xmlns:p14="http://schemas.microsoft.com/office/powerpoint/2010/main" val="411653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In addition another 16.600 Ghana </a:t>
            </a:r>
            <a:r>
              <a:rPr lang="en-US" b="1" dirty="0" err="1"/>
              <a:t>cedis</a:t>
            </a:r>
            <a:r>
              <a:rPr lang="en-US" b="1" dirty="0"/>
              <a:t> was spent in site construction and preparation as broken down below</a:t>
            </a:r>
          </a:p>
          <a:p>
            <a:pPr algn="ctr"/>
            <a:r>
              <a:rPr lang="en-US" b="1" dirty="0"/>
              <a:t>Masonry work 	– 3500            =653.84</a:t>
            </a:r>
          </a:p>
          <a:p>
            <a:pPr algn="ctr"/>
            <a:r>
              <a:rPr lang="en-US" b="1" dirty="0"/>
              <a:t>Plumbing work	-Gh3700.00   =711.53</a:t>
            </a:r>
          </a:p>
          <a:p>
            <a:pPr algn="ctr"/>
            <a:r>
              <a:rPr lang="en-US" b="1" dirty="0"/>
              <a:t>Electrical           	-Gh1000.00   =192.30 </a:t>
            </a:r>
          </a:p>
          <a:p>
            <a:pPr algn="ctr"/>
            <a:r>
              <a:rPr lang="en-US" b="1" dirty="0"/>
              <a:t>Cost of Tank      	-Gh4700.00  =903.84</a:t>
            </a:r>
          </a:p>
          <a:p>
            <a:pPr algn="ctr"/>
            <a:r>
              <a:rPr lang="en-US" b="1" dirty="0"/>
              <a:t>  Tiling                   	-Gh3000.00   =576.92</a:t>
            </a:r>
          </a:p>
          <a:p>
            <a:pPr algn="ctr"/>
            <a:r>
              <a:rPr lang="en-US" b="1" dirty="0"/>
              <a:t>Press Coverage   	-Gh$500.00   = 96.12</a:t>
            </a:r>
          </a:p>
          <a:p>
            <a:pPr algn="ctr"/>
            <a:r>
              <a:rPr lang="en-US" b="1" dirty="0"/>
              <a:t>Reception           	  -Gh$200.00 =38.46                                        </a:t>
            </a:r>
          </a:p>
          <a:p>
            <a:pPr algn="ctr"/>
            <a:r>
              <a:rPr lang="en-US" b="1" dirty="0"/>
              <a:t>  </a:t>
            </a:r>
          </a:p>
          <a:p>
            <a:pPr algn="ctr"/>
            <a:r>
              <a:rPr lang="en-US" b="1" dirty="0"/>
              <a:t>Bring the total costs of the project to ~$5,300.00</a:t>
            </a:r>
          </a:p>
          <a:p>
            <a:pPr algn="ctr"/>
            <a:r>
              <a:rPr lang="en-US" b="1" dirty="0"/>
              <a:t> </a:t>
            </a:r>
            <a:endParaRPr lang="en-US" dirty="0"/>
          </a:p>
        </p:txBody>
      </p:sp>
      <p:sp>
        <p:nvSpPr>
          <p:cNvPr id="4" name="Slide Number Placeholder 3"/>
          <p:cNvSpPr>
            <a:spLocks noGrp="1"/>
          </p:cNvSpPr>
          <p:nvPr>
            <p:ph type="sldNum" sz="quarter" idx="5"/>
          </p:nvPr>
        </p:nvSpPr>
        <p:spPr/>
        <p:txBody>
          <a:bodyPr/>
          <a:lstStyle/>
          <a:p>
            <a:fld id="{E7E7F92B-E790-4BCB-A5D6-7321747CF8F4}" type="slidenum">
              <a:rPr lang="en-US" smtClean="0"/>
              <a:t>43</a:t>
            </a:fld>
            <a:endParaRPr lang="en-US"/>
          </a:p>
        </p:txBody>
      </p:sp>
    </p:spTree>
    <p:extLst>
      <p:ext uri="{BB962C8B-B14F-4D97-AF65-F5344CB8AC3E}">
        <p14:creationId xmlns:p14="http://schemas.microsoft.com/office/powerpoint/2010/main" val="3821320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Letter sent to the Sekondi-Takoradi Rotary Club seeking their collaboration in the </a:t>
            </a:r>
            <a:r>
              <a:rPr lang="en-US" b="1" dirty="0" err="1"/>
              <a:t>Essipon</a:t>
            </a:r>
            <a:r>
              <a:rPr lang="en-US" b="1" dirty="0"/>
              <a:t> MA School Water Well Project </a:t>
            </a:r>
          </a:p>
          <a:p>
            <a:pPr algn="ctr"/>
            <a:r>
              <a:rPr lang="en-US" b="1" dirty="0"/>
              <a:t>on behalf of Burlington Rotary Club by Ebenezer Insor</a:t>
            </a:r>
          </a:p>
        </p:txBody>
      </p:sp>
      <p:sp>
        <p:nvSpPr>
          <p:cNvPr id="4" name="Slide Number Placeholder 3"/>
          <p:cNvSpPr>
            <a:spLocks noGrp="1"/>
          </p:cNvSpPr>
          <p:nvPr>
            <p:ph type="sldNum" sz="quarter" idx="5"/>
          </p:nvPr>
        </p:nvSpPr>
        <p:spPr/>
        <p:txBody>
          <a:bodyPr/>
          <a:lstStyle/>
          <a:p>
            <a:fld id="{E7E7F92B-E790-4BCB-A5D6-7321747CF8F4}" type="slidenum">
              <a:rPr lang="en-US" smtClean="0"/>
              <a:t>44</a:t>
            </a:fld>
            <a:endParaRPr lang="en-US"/>
          </a:p>
        </p:txBody>
      </p:sp>
    </p:spTree>
    <p:extLst>
      <p:ext uri="{BB962C8B-B14F-4D97-AF65-F5344CB8AC3E}">
        <p14:creationId xmlns:p14="http://schemas.microsoft.com/office/powerpoint/2010/main" val="1627230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600" b="1" dirty="0"/>
              <a:t>Ground Breaking Ceremony for the Beginning of the Burlington Rotary Club Water Project at </a:t>
            </a:r>
            <a:r>
              <a:rPr lang="en-US" sz="1600" b="1" dirty="0" err="1"/>
              <a:t>Essipon</a:t>
            </a:r>
            <a:r>
              <a:rPr lang="en-US" sz="1600" b="1" dirty="0"/>
              <a:t> MA School Ghana West Africa.</a:t>
            </a:r>
          </a:p>
        </p:txBody>
      </p:sp>
      <p:sp>
        <p:nvSpPr>
          <p:cNvPr id="4" name="Slide Number Placeholder 3"/>
          <p:cNvSpPr>
            <a:spLocks noGrp="1"/>
          </p:cNvSpPr>
          <p:nvPr>
            <p:ph type="sldNum" sz="quarter" idx="5"/>
          </p:nvPr>
        </p:nvSpPr>
        <p:spPr/>
        <p:txBody>
          <a:bodyPr/>
          <a:lstStyle/>
          <a:p>
            <a:fld id="{E7E7F92B-E790-4BCB-A5D6-7321747CF8F4}" type="slidenum">
              <a:rPr lang="en-US" smtClean="0"/>
              <a:t>45</a:t>
            </a:fld>
            <a:endParaRPr lang="en-US"/>
          </a:p>
        </p:txBody>
      </p:sp>
    </p:spTree>
    <p:extLst>
      <p:ext uri="{BB962C8B-B14F-4D97-AF65-F5344CB8AC3E}">
        <p14:creationId xmlns:p14="http://schemas.microsoft.com/office/powerpoint/2010/main" val="1814221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Ground Breaking Ceremony Address made by the President of the </a:t>
            </a:r>
            <a:r>
              <a:rPr lang="en-US" b="1" dirty="0" err="1"/>
              <a:t>Sekondi</a:t>
            </a:r>
            <a:r>
              <a:rPr lang="en-US" b="1" dirty="0"/>
              <a:t> -Takoradi Rotary Club </a:t>
            </a:r>
          </a:p>
          <a:p>
            <a:pPr algn="ctr"/>
            <a:r>
              <a:rPr lang="en-US" b="1" dirty="0"/>
              <a:t>on behalf of Burlington Rotary Club and District 6270 for the Water Well Project at </a:t>
            </a:r>
            <a:r>
              <a:rPr lang="en-US" b="1" dirty="0" err="1"/>
              <a:t>Essipon</a:t>
            </a:r>
            <a:r>
              <a:rPr lang="en-US" b="1" dirty="0"/>
              <a:t> MA School</a:t>
            </a:r>
            <a:r>
              <a:rPr lang="en-US" dirty="0"/>
              <a:t>. </a:t>
            </a:r>
          </a:p>
        </p:txBody>
      </p:sp>
      <p:sp>
        <p:nvSpPr>
          <p:cNvPr id="4" name="Slide Number Placeholder 3"/>
          <p:cNvSpPr>
            <a:spLocks noGrp="1"/>
          </p:cNvSpPr>
          <p:nvPr>
            <p:ph type="sldNum" sz="quarter" idx="5"/>
          </p:nvPr>
        </p:nvSpPr>
        <p:spPr/>
        <p:txBody>
          <a:bodyPr/>
          <a:lstStyle/>
          <a:p>
            <a:fld id="{E7E7F92B-E790-4BCB-A5D6-7321747CF8F4}" type="slidenum">
              <a:rPr lang="en-US" smtClean="0"/>
              <a:t>46</a:t>
            </a:fld>
            <a:endParaRPr lang="en-US"/>
          </a:p>
        </p:txBody>
      </p:sp>
    </p:spTree>
    <p:extLst>
      <p:ext uri="{BB962C8B-B14F-4D97-AF65-F5344CB8AC3E}">
        <p14:creationId xmlns:p14="http://schemas.microsoft.com/office/powerpoint/2010/main" val="1456949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Drilling of the ground for the water well project at </a:t>
            </a:r>
            <a:r>
              <a:rPr lang="en-US" b="1" dirty="0" err="1"/>
              <a:t>Essipon</a:t>
            </a:r>
            <a:r>
              <a:rPr lang="en-US" b="1" dirty="0"/>
              <a:t> MA School in Ghana</a:t>
            </a:r>
          </a:p>
        </p:txBody>
      </p:sp>
      <p:sp>
        <p:nvSpPr>
          <p:cNvPr id="4" name="Slide Number Placeholder 3"/>
          <p:cNvSpPr>
            <a:spLocks noGrp="1"/>
          </p:cNvSpPr>
          <p:nvPr>
            <p:ph type="sldNum" sz="quarter" idx="5"/>
          </p:nvPr>
        </p:nvSpPr>
        <p:spPr/>
        <p:txBody>
          <a:bodyPr/>
          <a:lstStyle/>
          <a:p>
            <a:fld id="{E7E7F92B-E790-4BCB-A5D6-7321747CF8F4}" type="slidenum">
              <a:rPr lang="en-US" smtClean="0"/>
              <a:t>48</a:t>
            </a:fld>
            <a:endParaRPr lang="en-US"/>
          </a:p>
        </p:txBody>
      </p:sp>
    </p:spTree>
    <p:extLst>
      <p:ext uri="{BB962C8B-B14F-4D97-AF65-F5344CB8AC3E}">
        <p14:creationId xmlns:p14="http://schemas.microsoft.com/office/powerpoint/2010/main" val="44928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2000" b="1" dirty="0"/>
              <a:t>Drilling and Construction work at the </a:t>
            </a:r>
            <a:r>
              <a:rPr lang="en-US" sz="2000" b="1" dirty="0" err="1"/>
              <a:t>Essipon</a:t>
            </a:r>
            <a:r>
              <a:rPr lang="en-US" sz="2000" b="1" dirty="0"/>
              <a:t> MA School Water Well Project in Ghana</a:t>
            </a:r>
          </a:p>
        </p:txBody>
      </p:sp>
      <p:sp>
        <p:nvSpPr>
          <p:cNvPr id="4" name="Slide Number Placeholder 3"/>
          <p:cNvSpPr>
            <a:spLocks noGrp="1"/>
          </p:cNvSpPr>
          <p:nvPr>
            <p:ph type="sldNum" sz="quarter" idx="5"/>
          </p:nvPr>
        </p:nvSpPr>
        <p:spPr/>
        <p:txBody>
          <a:bodyPr/>
          <a:lstStyle/>
          <a:p>
            <a:fld id="{E7E7F92B-E790-4BCB-A5D6-7321747CF8F4}" type="slidenum">
              <a:rPr lang="en-US" smtClean="0"/>
              <a:t>49</a:t>
            </a:fld>
            <a:endParaRPr lang="en-US"/>
          </a:p>
        </p:txBody>
      </p:sp>
    </p:spTree>
    <p:extLst>
      <p:ext uri="{BB962C8B-B14F-4D97-AF65-F5344CB8AC3E}">
        <p14:creationId xmlns:p14="http://schemas.microsoft.com/office/powerpoint/2010/main" val="110564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Installation of the Water Pump at the </a:t>
            </a:r>
            <a:r>
              <a:rPr lang="en-US" b="1" dirty="0" err="1"/>
              <a:t>Essipon</a:t>
            </a:r>
            <a:r>
              <a:rPr lang="en-US" b="1" dirty="0"/>
              <a:t> MA School Water Well Project In Ghana.</a:t>
            </a:r>
          </a:p>
        </p:txBody>
      </p:sp>
      <p:sp>
        <p:nvSpPr>
          <p:cNvPr id="4" name="Slide Number Placeholder 3"/>
          <p:cNvSpPr>
            <a:spLocks noGrp="1"/>
          </p:cNvSpPr>
          <p:nvPr>
            <p:ph type="sldNum" sz="quarter" idx="5"/>
          </p:nvPr>
        </p:nvSpPr>
        <p:spPr/>
        <p:txBody>
          <a:bodyPr/>
          <a:lstStyle/>
          <a:p>
            <a:fld id="{E7E7F92B-E790-4BCB-A5D6-7321747CF8F4}" type="slidenum">
              <a:rPr lang="en-US" smtClean="0"/>
              <a:t>50</a:t>
            </a:fld>
            <a:endParaRPr lang="en-US"/>
          </a:p>
        </p:txBody>
      </p:sp>
    </p:spTree>
    <p:extLst>
      <p:ext uri="{BB962C8B-B14F-4D97-AF65-F5344CB8AC3E}">
        <p14:creationId xmlns:p14="http://schemas.microsoft.com/office/powerpoint/2010/main" val="3561253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Plumbing Work at the </a:t>
            </a:r>
            <a:r>
              <a:rPr lang="en-US" b="1" dirty="0" err="1"/>
              <a:t>Essipon</a:t>
            </a:r>
            <a:r>
              <a:rPr lang="en-US" b="1" dirty="0"/>
              <a:t> MA School Water Well Project in Ghana</a:t>
            </a:r>
          </a:p>
        </p:txBody>
      </p:sp>
      <p:sp>
        <p:nvSpPr>
          <p:cNvPr id="4" name="Slide Number Placeholder 3"/>
          <p:cNvSpPr>
            <a:spLocks noGrp="1"/>
          </p:cNvSpPr>
          <p:nvPr>
            <p:ph type="sldNum" sz="quarter" idx="5"/>
          </p:nvPr>
        </p:nvSpPr>
        <p:spPr/>
        <p:txBody>
          <a:bodyPr/>
          <a:lstStyle/>
          <a:p>
            <a:fld id="{E7E7F92B-E790-4BCB-A5D6-7321747CF8F4}" type="slidenum">
              <a:rPr lang="en-US" smtClean="0"/>
              <a:t>52</a:t>
            </a:fld>
            <a:endParaRPr lang="en-US"/>
          </a:p>
        </p:txBody>
      </p:sp>
    </p:spTree>
    <p:extLst>
      <p:ext uri="{BB962C8B-B14F-4D97-AF65-F5344CB8AC3E}">
        <p14:creationId xmlns:p14="http://schemas.microsoft.com/office/powerpoint/2010/main" val="1268412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Display of the Water Filtration System at the </a:t>
            </a:r>
            <a:r>
              <a:rPr lang="en-US" b="1" dirty="0" err="1"/>
              <a:t>Essipon</a:t>
            </a:r>
            <a:r>
              <a:rPr lang="en-US" b="1" dirty="0"/>
              <a:t> MA School Water Well  Project Site </a:t>
            </a:r>
          </a:p>
        </p:txBody>
      </p:sp>
      <p:sp>
        <p:nvSpPr>
          <p:cNvPr id="4" name="Slide Number Placeholder 3"/>
          <p:cNvSpPr>
            <a:spLocks noGrp="1"/>
          </p:cNvSpPr>
          <p:nvPr>
            <p:ph type="sldNum" sz="quarter" idx="5"/>
          </p:nvPr>
        </p:nvSpPr>
        <p:spPr/>
        <p:txBody>
          <a:bodyPr/>
          <a:lstStyle/>
          <a:p>
            <a:fld id="{E7E7F92B-E790-4BCB-A5D6-7321747CF8F4}" type="slidenum">
              <a:rPr lang="en-US" smtClean="0"/>
              <a:t>53</a:t>
            </a:fld>
            <a:endParaRPr lang="en-US"/>
          </a:p>
        </p:txBody>
      </p:sp>
    </p:spTree>
    <p:extLst>
      <p:ext uri="{BB962C8B-B14F-4D97-AF65-F5344CB8AC3E}">
        <p14:creationId xmlns:p14="http://schemas.microsoft.com/office/powerpoint/2010/main" val="11399925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Digging the trench for the pipeline to connect the well to the Bathroom at the </a:t>
            </a:r>
            <a:r>
              <a:rPr lang="en-US" b="1" dirty="0" err="1"/>
              <a:t>Essipon</a:t>
            </a:r>
            <a:r>
              <a:rPr lang="en-US" b="1" dirty="0"/>
              <a:t> MA Water Well Project site.</a:t>
            </a:r>
          </a:p>
        </p:txBody>
      </p:sp>
      <p:sp>
        <p:nvSpPr>
          <p:cNvPr id="4" name="Slide Number Placeholder 3"/>
          <p:cNvSpPr>
            <a:spLocks noGrp="1"/>
          </p:cNvSpPr>
          <p:nvPr>
            <p:ph type="sldNum" sz="quarter" idx="5"/>
          </p:nvPr>
        </p:nvSpPr>
        <p:spPr/>
        <p:txBody>
          <a:bodyPr/>
          <a:lstStyle/>
          <a:p>
            <a:fld id="{E7E7F92B-E790-4BCB-A5D6-7321747CF8F4}" type="slidenum">
              <a:rPr lang="en-US" smtClean="0"/>
              <a:t>54</a:t>
            </a:fld>
            <a:endParaRPr lang="en-US"/>
          </a:p>
        </p:txBody>
      </p:sp>
    </p:spTree>
    <p:extLst>
      <p:ext uri="{BB962C8B-B14F-4D97-AF65-F5344CB8AC3E}">
        <p14:creationId xmlns:p14="http://schemas.microsoft.com/office/powerpoint/2010/main" val="2728481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Digging the trench to connect the electrical cable to the pump at the </a:t>
            </a:r>
            <a:r>
              <a:rPr lang="en-US" b="1" dirty="0" err="1"/>
              <a:t>Essipon</a:t>
            </a:r>
            <a:r>
              <a:rPr lang="en-US" b="1" dirty="0"/>
              <a:t> MA School Water Project Site.</a:t>
            </a:r>
          </a:p>
        </p:txBody>
      </p:sp>
      <p:sp>
        <p:nvSpPr>
          <p:cNvPr id="4" name="Slide Number Placeholder 3"/>
          <p:cNvSpPr>
            <a:spLocks noGrp="1"/>
          </p:cNvSpPr>
          <p:nvPr>
            <p:ph type="sldNum" sz="quarter" idx="5"/>
          </p:nvPr>
        </p:nvSpPr>
        <p:spPr/>
        <p:txBody>
          <a:bodyPr/>
          <a:lstStyle/>
          <a:p>
            <a:fld id="{E7E7F92B-E790-4BCB-A5D6-7321747CF8F4}" type="slidenum">
              <a:rPr lang="en-US" smtClean="0"/>
              <a:t>55</a:t>
            </a:fld>
            <a:endParaRPr lang="en-US"/>
          </a:p>
        </p:txBody>
      </p:sp>
    </p:spTree>
    <p:extLst>
      <p:ext uri="{BB962C8B-B14F-4D97-AF65-F5344CB8AC3E}">
        <p14:creationId xmlns:p14="http://schemas.microsoft.com/office/powerpoint/2010/main" val="32062625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Laying of tiles on the tank platform and </a:t>
            </a:r>
            <a:r>
              <a:rPr lang="en-US" b="1" dirty="0" err="1"/>
              <a:t>pipestand</a:t>
            </a:r>
            <a:r>
              <a:rPr lang="en-US" b="1" dirty="0"/>
              <a:t> at the </a:t>
            </a:r>
            <a:r>
              <a:rPr lang="en-US" b="1" dirty="0" err="1"/>
              <a:t>Essipon</a:t>
            </a:r>
            <a:r>
              <a:rPr lang="en-US" b="1" dirty="0"/>
              <a:t> MA School Water Well Project site.</a:t>
            </a:r>
          </a:p>
        </p:txBody>
      </p:sp>
      <p:sp>
        <p:nvSpPr>
          <p:cNvPr id="4" name="Slide Number Placeholder 3"/>
          <p:cNvSpPr>
            <a:spLocks noGrp="1"/>
          </p:cNvSpPr>
          <p:nvPr>
            <p:ph type="sldNum" sz="quarter" idx="5"/>
          </p:nvPr>
        </p:nvSpPr>
        <p:spPr/>
        <p:txBody>
          <a:bodyPr/>
          <a:lstStyle/>
          <a:p>
            <a:fld id="{E7E7F92B-E790-4BCB-A5D6-7321747CF8F4}" type="slidenum">
              <a:rPr lang="en-US" smtClean="0"/>
              <a:t>56</a:t>
            </a:fld>
            <a:endParaRPr lang="en-US"/>
          </a:p>
        </p:txBody>
      </p:sp>
    </p:spTree>
    <p:extLst>
      <p:ext uri="{BB962C8B-B14F-4D97-AF65-F5344CB8AC3E}">
        <p14:creationId xmlns:p14="http://schemas.microsoft.com/office/powerpoint/2010/main" val="7526957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view of the pipe stand and the pump and the tank platform of the </a:t>
            </a:r>
            <a:r>
              <a:rPr lang="en-US" b="1" dirty="0" err="1"/>
              <a:t>Essipon</a:t>
            </a:r>
            <a:r>
              <a:rPr lang="en-US" b="1" dirty="0"/>
              <a:t> MA Water Well Project</a:t>
            </a:r>
          </a:p>
        </p:txBody>
      </p:sp>
      <p:sp>
        <p:nvSpPr>
          <p:cNvPr id="4" name="Slide Number Placeholder 3"/>
          <p:cNvSpPr>
            <a:spLocks noGrp="1"/>
          </p:cNvSpPr>
          <p:nvPr>
            <p:ph type="sldNum" sz="quarter" idx="5"/>
          </p:nvPr>
        </p:nvSpPr>
        <p:spPr/>
        <p:txBody>
          <a:bodyPr/>
          <a:lstStyle/>
          <a:p>
            <a:fld id="{E7E7F92B-E790-4BCB-A5D6-7321747CF8F4}" type="slidenum">
              <a:rPr lang="en-US" smtClean="0"/>
              <a:t>57</a:t>
            </a:fld>
            <a:endParaRPr lang="en-US"/>
          </a:p>
        </p:txBody>
      </p:sp>
    </p:spTree>
    <p:extLst>
      <p:ext uri="{BB962C8B-B14F-4D97-AF65-F5344CB8AC3E}">
        <p14:creationId xmlns:p14="http://schemas.microsoft.com/office/powerpoint/2010/main" val="805580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1" dirty="0">
                <a:latin typeface="Aharoni" panose="02010803020104030203" pitchFamily="2" charset="-79"/>
                <a:cs typeface="Aharoni" panose="02010803020104030203" pitchFamily="2" charset="-79"/>
              </a:rPr>
              <a:t>A view of the tiled tank platform area of the </a:t>
            </a:r>
            <a:r>
              <a:rPr lang="en-US" b="1" dirty="0" err="1">
                <a:latin typeface="Aharoni" panose="02010803020104030203" pitchFamily="2" charset="-79"/>
                <a:cs typeface="Aharoni" panose="02010803020104030203" pitchFamily="2" charset="-79"/>
              </a:rPr>
              <a:t>Essipon</a:t>
            </a:r>
            <a:r>
              <a:rPr lang="en-US" b="1" dirty="0">
                <a:latin typeface="Aharoni" panose="02010803020104030203" pitchFamily="2" charset="-79"/>
                <a:cs typeface="Aharoni" panose="02010803020104030203" pitchFamily="2" charset="-79"/>
              </a:rPr>
              <a:t> MA School Water Well Project.</a:t>
            </a:r>
          </a:p>
        </p:txBody>
      </p:sp>
      <p:sp>
        <p:nvSpPr>
          <p:cNvPr id="4" name="Slide Number Placeholder 3"/>
          <p:cNvSpPr>
            <a:spLocks noGrp="1"/>
          </p:cNvSpPr>
          <p:nvPr>
            <p:ph type="sldNum" sz="quarter" idx="5"/>
          </p:nvPr>
        </p:nvSpPr>
        <p:spPr/>
        <p:txBody>
          <a:bodyPr/>
          <a:lstStyle/>
          <a:p>
            <a:fld id="{E7E7F92B-E790-4BCB-A5D6-7321747CF8F4}" type="slidenum">
              <a:rPr lang="en-US" smtClean="0"/>
              <a:t>58</a:t>
            </a:fld>
            <a:endParaRPr lang="en-US"/>
          </a:p>
        </p:txBody>
      </p:sp>
    </p:spTree>
    <p:extLst>
      <p:ext uri="{BB962C8B-B14F-4D97-AF65-F5344CB8AC3E}">
        <p14:creationId xmlns:p14="http://schemas.microsoft.com/office/powerpoint/2010/main" val="728436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b="1" dirty="0"/>
              <a:t>Completed View of  </a:t>
            </a:r>
            <a:r>
              <a:rPr lang="en-US" sz="3600" b="1" dirty="0" err="1"/>
              <a:t>Essipon</a:t>
            </a:r>
            <a:r>
              <a:rPr lang="en-US" sz="3600" b="1" dirty="0"/>
              <a:t> MA Water Well project showing the tiled  pipe stand, the water filters and the tank for the storage of the water with part of the village in the back ground. </a:t>
            </a:r>
          </a:p>
        </p:txBody>
      </p:sp>
      <p:sp>
        <p:nvSpPr>
          <p:cNvPr id="4" name="Slide Number Placeholder 3"/>
          <p:cNvSpPr>
            <a:spLocks noGrp="1"/>
          </p:cNvSpPr>
          <p:nvPr>
            <p:ph type="sldNum" sz="quarter" idx="5"/>
          </p:nvPr>
        </p:nvSpPr>
        <p:spPr/>
        <p:txBody>
          <a:bodyPr/>
          <a:lstStyle/>
          <a:p>
            <a:fld id="{E7E7F92B-E790-4BCB-A5D6-7321747CF8F4}" type="slidenum">
              <a:rPr lang="en-US" smtClean="0"/>
              <a:t>59</a:t>
            </a:fld>
            <a:endParaRPr lang="en-US"/>
          </a:p>
        </p:txBody>
      </p:sp>
    </p:spTree>
    <p:extLst>
      <p:ext uri="{BB962C8B-B14F-4D97-AF65-F5344CB8AC3E}">
        <p14:creationId xmlns:p14="http://schemas.microsoft.com/office/powerpoint/2010/main" val="20167309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Completed view of the </a:t>
            </a:r>
            <a:r>
              <a:rPr lang="en-US" b="1" dirty="0" err="1"/>
              <a:t>Essipon</a:t>
            </a:r>
            <a:r>
              <a:rPr lang="en-US" b="1" dirty="0"/>
              <a:t> MA School Water Well Project showing the </a:t>
            </a:r>
            <a:r>
              <a:rPr lang="en-US" b="1" dirty="0" err="1"/>
              <a:t>pipestand</a:t>
            </a:r>
            <a:r>
              <a:rPr lang="en-US" b="1" dirty="0"/>
              <a:t> area, the pump enclosed in a concrete case and the filters.</a:t>
            </a:r>
          </a:p>
        </p:txBody>
      </p:sp>
      <p:sp>
        <p:nvSpPr>
          <p:cNvPr id="4" name="Slide Number Placeholder 3"/>
          <p:cNvSpPr>
            <a:spLocks noGrp="1"/>
          </p:cNvSpPr>
          <p:nvPr>
            <p:ph type="sldNum" sz="quarter" idx="5"/>
          </p:nvPr>
        </p:nvSpPr>
        <p:spPr/>
        <p:txBody>
          <a:bodyPr/>
          <a:lstStyle/>
          <a:p>
            <a:fld id="{E7E7F92B-E790-4BCB-A5D6-7321747CF8F4}" type="slidenum">
              <a:rPr lang="en-US" smtClean="0"/>
              <a:t>60</a:t>
            </a:fld>
            <a:endParaRPr lang="en-US"/>
          </a:p>
        </p:txBody>
      </p:sp>
    </p:spTree>
    <p:extLst>
      <p:ext uri="{BB962C8B-B14F-4D97-AF65-F5344CB8AC3E}">
        <p14:creationId xmlns:p14="http://schemas.microsoft.com/office/powerpoint/2010/main" val="2306115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F638-1F80-4742-B7E2-1046E38121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D5349E-8613-41F3-9F1A-018CFBE5F2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F15729-C65D-4683-AFB7-7409067DB213}"/>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5" name="Footer Placeholder 4">
            <a:extLst>
              <a:ext uri="{FF2B5EF4-FFF2-40B4-BE49-F238E27FC236}">
                <a16:creationId xmlns:a16="http://schemas.microsoft.com/office/drawing/2014/main" id="{9A792DEF-1D40-43AF-88A5-D04AD1D76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FBDA1A-3A63-4131-9B1B-9B1BAD902DFB}"/>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1028722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C1C24-84AC-4BB9-9A00-EDB7382316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ABC575-7DC8-4C71-804D-9C6C572FE1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1FA224-8E8E-4573-82F2-3EC6C4AC091D}"/>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5" name="Footer Placeholder 4">
            <a:extLst>
              <a:ext uri="{FF2B5EF4-FFF2-40B4-BE49-F238E27FC236}">
                <a16:creationId xmlns:a16="http://schemas.microsoft.com/office/drawing/2014/main" id="{AD17AE7E-9905-47F0-8D22-DD05A376FA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19123D-7902-47B1-A1CE-04EB00FF1179}"/>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45616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3C9B-F860-40D0-8EBA-5F04500FB2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781A6C-6648-4BBF-A9B4-2308871DA5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8469C8-3378-42CE-98A8-F106797F49DF}"/>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5" name="Footer Placeholder 4">
            <a:extLst>
              <a:ext uri="{FF2B5EF4-FFF2-40B4-BE49-F238E27FC236}">
                <a16:creationId xmlns:a16="http://schemas.microsoft.com/office/drawing/2014/main" id="{B47B0793-0BD8-408F-B00E-E4A315CBE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76C8B-7FCC-462A-AEED-2422ECCBC21D}"/>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3540906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B0BB-E3CA-49D0-9A81-F9B55F3E74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453FEF-9352-4FFE-9F13-6698CE5F0E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4B8403-89D4-42C1-8056-DE4403E4FD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55930C-BE0A-4C3E-967C-C76D24FF7B37}"/>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6" name="Footer Placeholder 5">
            <a:extLst>
              <a:ext uri="{FF2B5EF4-FFF2-40B4-BE49-F238E27FC236}">
                <a16:creationId xmlns:a16="http://schemas.microsoft.com/office/drawing/2014/main" id="{9157F531-A6EB-410A-8B24-8ABED23ABB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C0A792-EAC3-4D3F-9617-C94023BC6605}"/>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2924766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D98ED-89CD-4A45-907C-524F60C3C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4AE088-C982-4183-85D0-0B21F7F1DF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A77510-CCB1-46BB-AA67-0406125059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9E7E6A-FFAB-4523-8255-1264D73435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E06AE3-6BA8-4ED4-BCD6-C22A201C8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5196B9-4442-40C5-B8F1-5DC9108AF3D5}"/>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8" name="Footer Placeholder 7">
            <a:extLst>
              <a:ext uri="{FF2B5EF4-FFF2-40B4-BE49-F238E27FC236}">
                <a16:creationId xmlns:a16="http://schemas.microsoft.com/office/drawing/2014/main" id="{7DDCE472-D243-48B1-9654-845EB72D8B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C2EBCB-720D-48CF-AF24-67868C636619}"/>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3220248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9BAE8-95CA-4103-ACCA-6F283991D9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F8C7CE-C3FC-494A-8C9C-C585181024BD}"/>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4" name="Footer Placeholder 3">
            <a:extLst>
              <a:ext uri="{FF2B5EF4-FFF2-40B4-BE49-F238E27FC236}">
                <a16:creationId xmlns:a16="http://schemas.microsoft.com/office/drawing/2014/main" id="{7DDE249B-B907-48A7-94D6-E580324FEF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E4DFAA-2661-4957-A2F3-C1941BE716EA}"/>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943229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A1117E-6294-411D-87AA-EADE12A379BD}"/>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3" name="Footer Placeholder 2">
            <a:extLst>
              <a:ext uri="{FF2B5EF4-FFF2-40B4-BE49-F238E27FC236}">
                <a16:creationId xmlns:a16="http://schemas.microsoft.com/office/drawing/2014/main" id="{920201EE-0377-45FD-9618-C12507E34A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0ED5BC-9950-45E9-9332-99BF86C91000}"/>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3108339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9AC74-A5E8-4395-89FB-AC853BFAC0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F58B8D-A4BD-4751-9FE2-5B0481CBA8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65F891-24B5-4ED2-B6A3-6B841DB52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191533-36C2-4729-AA06-85CCCD7C270C}"/>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6" name="Footer Placeholder 5">
            <a:extLst>
              <a:ext uri="{FF2B5EF4-FFF2-40B4-BE49-F238E27FC236}">
                <a16:creationId xmlns:a16="http://schemas.microsoft.com/office/drawing/2014/main" id="{D890AA91-A6D7-4E99-B4DE-6BAE577AF7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224EF7-F9EF-42E7-8DF6-26F7ED68B5E4}"/>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81388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A15E-39E2-4CB0-AAD8-5EB535B4CB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CAA5EF-F097-470C-A0CD-7256617D29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A2B06F-B307-4D53-9D3D-4B51D8684F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9A20B-ED1B-4806-BBBC-CE08AD8D4D95}"/>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6" name="Footer Placeholder 5">
            <a:extLst>
              <a:ext uri="{FF2B5EF4-FFF2-40B4-BE49-F238E27FC236}">
                <a16:creationId xmlns:a16="http://schemas.microsoft.com/office/drawing/2014/main" id="{E9CFD175-CD39-4C58-92D6-24E5068EA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CA9CC6-E446-4584-B406-1D69EB7DEC1D}"/>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1762336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06C55-ABFC-487F-ADD5-3361744924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93240C-91DD-4ECC-95D5-AD2F39E1A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E8DD3-67B5-4DA4-BE8D-D8BAEDA424DA}"/>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5" name="Footer Placeholder 4">
            <a:extLst>
              <a:ext uri="{FF2B5EF4-FFF2-40B4-BE49-F238E27FC236}">
                <a16:creationId xmlns:a16="http://schemas.microsoft.com/office/drawing/2014/main" id="{2B54DDF1-4A05-454A-972A-53A00E06C8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3C635A-E496-44CF-983B-636892BBC087}"/>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419995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8BA475-321D-4A47-B96E-0E68E5C8C5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A030FB-2FE8-4E88-A699-15A18D81F1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630BB-F767-46D4-A283-05EB35F155D2}"/>
              </a:ext>
            </a:extLst>
          </p:cNvPr>
          <p:cNvSpPr>
            <a:spLocks noGrp="1"/>
          </p:cNvSpPr>
          <p:nvPr>
            <p:ph type="dt" sz="half" idx="10"/>
          </p:nvPr>
        </p:nvSpPr>
        <p:spPr/>
        <p:txBody>
          <a:bodyPr/>
          <a:lstStyle/>
          <a:p>
            <a:fld id="{8809442F-47B3-4FA5-9409-56DDBDC660A4}" type="datetimeFigureOut">
              <a:rPr lang="en-US" smtClean="0"/>
              <a:t>5/12/2020</a:t>
            </a:fld>
            <a:endParaRPr lang="en-US"/>
          </a:p>
        </p:txBody>
      </p:sp>
      <p:sp>
        <p:nvSpPr>
          <p:cNvPr id="5" name="Footer Placeholder 4">
            <a:extLst>
              <a:ext uri="{FF2B5EF4-FFF2-40B4-BE49-F238E27FC236}">
                <a16:creationId xmlns:a16="http://schemas.microsoft.com/office/drawing/2014/main" id="{A74E5745-701F-4867-8F15-8ADDF25EE8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609D5-4E81-46DF-806F-4599E3011B9E}"/>
              </a:ext>
            </a:extLst>
          </p:cNvPr>
          <p:cNvSpPr>
            <a:spLocks noGrp="1"/>
          </p:cNvSpPr>
          <p:nvPr>
            <p:ph type="sldNum" sz="quarter" idx="12"/>
          </p:nvPr>
        </p:nvSpPr>
        <p:spPr/>
        <p:txBody>
          <a:bodyPr/>
          <a:lstStyle/>
          <a:p>
            <a:fld id="{A895D18A-B722-43A9-A07F-EA944710521C}" type="slidenum">
              <a:rPr lang="en-US" smtClean="0"/>
              <a:t>‹#›</a:t>
            </a:fld>
            <a:endParaRPr lang="en-US"/>
          </a:p>
        </p:txBody>
      </p:sp>
    </p:spTree>
    <p:extLst>
      <p:ext uri="{BB962C8B-B14F-4D97-AF65-F5344CB8AC3E}">
        <p14:creationId xmlns:p14="http://schemas.microsoft.com/office/powerpoint/2010/main" val="1002687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8CE12F-74E8-4EDE-AB63-D275897583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A45C58-0232-4AFB-B0E8-AEBCA49883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E6C5D-0A59-4C4C-9680-EA7AC83414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09442F-47B3-4FA5-9409-56DDBDC660A4}" type="datetimeFigureOut">
              <a:rPr lang="en-US" smtClean="0"/>
              <a:t>5/12/2020</a:t>
            </a:fld>
            <a:endParaRPr lang="en-US"/>
          </a:p>
        </p:txBody>
      </p:sp>
      <p:sp>
        <p:nvSpPr>
          <p:cNvPr id="5" name="Footer Placeholder 4">
            <a:extLst>
              <a:ext uri="{FF2B5EF4-FFF2-40B4-BE49-F238E27FC236}">
                <a16:creationId xmlns:a16="http://schemas.microsoft.com/office/drawing/2014/main" id="{5539FD7B-14A0-496B-AD37-08BE31167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6644C8-8FCC-47C4-B92A-C915E08AA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5D18A-B722-43A9-A07F-EA944710521C}" type="slidenum">
              <a:rPr lang="en-US" smtClean="0"/>
              <a:t>‹#›</a:t>
            </a:fld>
            <a:endParaRPr lang="en-US"/>
          </a:p>
        </p:txBody>
      </p:sp>
    </p:spTree>
    <p:extLst>
      <p:ext uri="{BB962C8B-B14F-4D97-AF65-F5344CB8AC3E}">
        <p14:creationId xmlns:p14="http://schemas.microsoft.com/office/powerpoint/2010/main" val="3023850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0.png"/><Relationship Id="rId4" Type="http://schemas.openxmlformats.org/officeDocument/2006/relationships/notesSlide" Target="../notesSlides/notesSlide24.xml"/></Relationships>
</file>

<file path=ppt/slides/_rels/slide39.xml.rels><?xml version="1.0" encoding="UTF-8" standalone="yes"?>
<Relationships xmlns="http://schemas.openxmlformats.org/package/2006/relationships"><Relationship Id="rId3" Type="http://schemas.openxmlformats.org/officeDocument/2006/relationships/image" Target="cid:1104A915-92A3-48E4-880E-F9A868558EE7" TargetMode="External"/><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cid:A60CA081-1AD0-4B35-AD75-36CA0A39FC48"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cid:829B4728-A544-445C-A2F0-D78D555F4131"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52.png"/><Relationship Id="rId4" Type="http://schemas.openxmlformats.org/officeDocument/2006/relationships/notesSlide" Target="../notesSlides/notesSlide3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53.png"/><Relationship Id="rId4" Type="http://schemas.openxmlformats.org/officeDocument/2006/relationships/notesSlide" Target="../notesSlides/notesSlide33.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58.png"/><Relationship Id="rId4" Type="http://schemas.openxmlformats.org/officeDocument/2006/relationships/notesSlide" Target="../notesSlides/notesSlide3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C40EA-B152-40DE-A4A3-F0045A749B88}"/>
              </a:ext>
            </a:extLst>
          </p:cNvPr>
          <p:cNvSpPr>
            <a:spLocks noGrp="1"/>
          </p:cNvSpPr>
          <p:nvPr>
            <p:ph type="ctrTitle"/>
          </p:nvPr>
        </p:nvSpPr>
        <p:spPr>
          <a:xfrm>
            <a:off x="1524000" y="1822754"/>
            <a:ext cx="9144000" cy="2387600"/>
          </a:xfrm>
        </p:spPr>
        <p:txBody>
          <a:bodyPr>
            <a:normAutofit fontScale="90000"/>
          </a:bodyPr>
          <a:lstStyle/>
          <a:p>
            <a:br>
              <a:rPr lang="en-US" dirty="0"/>
            </a:br>
            <a:br>
              <a:rPr lang="en-US" dirty="0"/>
            </a:br>
            <a:br>
              <a:rPr lang="en-US" dirty="0"/>
            </a:br>
            <a:r>
              <a:rPr lang="en-US" dirty="0"/>
              <a:t> </a:t>
            </a:r>
            <a:br>
              <a:rPr lang="en-US" dirty="0"/>
            </a:br>
            <a:br>
              <a:rPr lang="en-US" dirty="0"/>
            </a:br>
            <a:r>
              <a:rPr lang="en-US" dirty="0"/>
              <a:t>ROTARY CLUB OF BURLINGTON            GHANA WATER WELL PROJECT AT ESSIPON METROPOLITAN AUTHORITY SCHOOL</a:t>
            </a:r>
          </a:p>
        </p:txBody>
      </p:sp>
      <p:sp>
        <p:nvSpPr>
          <p:cNvPr id="3" name="Subtitle 2">
            <a:extLst>
              <a:ext uri="{FF2B5EF4-FFF2-40B4-BE49-F238E27FC236}">
                <a16:creationId xmlns:a16="http://schemas.microsoft.com/office/drawing/2014/main" id="{AF30B223-A88F-4040-9803-8E5F71BF792E}"/>
              </a:ext>
            </a:extLst>
          </p:cNvPr>
          <p:cNvSpPr>
            <a:spLocks noGrp="1"/>
          </p:cNvSpPr>
          <p:nvPr>
            <p:ph type="subTitle" idx="1"/>
          </p:nvPr>
        </p:nvSpPr>
        <p:spPr>
          <a:xfrm>
            <a:off x="1524000" y="4630366"/>
            <a:ext cx="9144000" cy="1451894"/>
          </a:xfrm>
        </p:spPr>
        <p:txBody>
          <a:bodyPr>
            <a:normAutofit fontScale="92500" lnSpcReduction="10000"/>
          </a:bodyPr>
          <a:lstStyle/>
          <a:p>
            <a:r>
              <a:rPr lang="en-US" b="1" dirty="0"/>
              <a:t>PRESENTER </a:t>
            </a:r>
          </a:p>
          <a:p>
            <a:r>
              <a:rPr lang="en-US" b="1" dirty="0"/>
              <a:t> EBENEZER K. INSOR (PASTOR)</a:t>
            </a:r>
          </a:p>
          <a:p>
            <a:r>
              <a:rPr lang="en-US" b="1" dirty="0"/>
              <a:t>BURLINGTON &amp; ENGLISH SETTLEMENT                                                                       UNITED METHODIST CHURCHES                  </a:t>
            </a:r>
          </a:p>
        </p:txBody>
      </p:sp>
    </p:spTree>
    <p:extLst>
      <p:ext uri="{BB962C8B-B14F-4D97-AF65-F5344CB8AC3E}">
        <p14:creationId xmlns:p14="http://schemas.microsoft.com/office/powerpoint/2010/main" val="2251471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2DDCA6-8B52-443B-8261-CAB1E8E13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3383" y="209006"/>
            <a:ext cx="6531428" cy="6251542"/>
          </a:xfrm>
          <a:prstGeom prst="rect">
            <a:avLst/>
          </a:prstGeom>
        </p:spPr>
      </p:pic>
    </p:spTree>
    <p:extLst>
      <p:ext uri="{BB962C8B-B14F-4D97-AF65-F5344CB8AC3E}">
        <p14:creationId xmlns:p14="http://schemas.microsoft.com/office/powerpoint/2010/main" val="2794327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text, map&#10;&#10;Description automatically generated">
            <a:extLst>
              <a:ext uri="{FF2B5EF4-FFF2-40B4-BE49-F238E27FC236}">
                <a16:creationId xmlns:a16="http://schemas.microsoft.com/office/drawing/2014/main" id="{0FF87EA3-593C-41C8-BA01-320D47A67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0848" y="643467"/>
            <a:ext cx="3676903" cy="5571066"/>
          </a:xfrm>
          <a:prstGeom prst="rect">
            <a:avLst/>
          </a:prstGeom>
        </p:spPr>
      </p:pic>
      <p:pic>
        <p:nvPicPr>
          <p:cNvPr id="5" name="Picture 4" descr="A picture containing text, map&#10;&#10;Description automatically generated">
            <a:extLst>
              <a:ext uri="{FF2B5EF4-FFF2-40B4-BE49-F238E27FC236}">
                <a16:creationId xmlns:a16="http://schemas.microsoft.com/office/drawing/2014/main" id="{2140D690-51E9-4854-8A1B-68359E4A6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223" y="624012"/>
            <a:ext cx="4052950" cy="5571066"/>
          </a:xfrm>
          <a:prstGeom prst="rect">
            <a:avLst/>
          </a:prstGeom>
        </p:spPr>
      </p:pic>
    </p:spTree>
    <p:extLst>
      <p:ext uri="{BB962C8B-B14F-4D97-AF65-F5344CB8AC3E}">
        <p14:creationId xmlns:p14="http://schemas.microsoft.com/office/powerpoint/2010/main" val="52696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F490DC-776F-4A46-9729-5874AA2DFE73}"/>
              </a:ext>
            </a:extLst>
          </p:cNvPr>
          <p:cNvSpPr txBox="1"/>
          <p:nvPr/>
        </p:nvSpPr>
        <p:spPr>
          <a:xfrm flipH="1">
            <a:off x="821634" y="689113"/>
            <a:ext cx="10787269" cy="5262979"/>
          </a:xfrm>
          <a:prstGeom prst="rect">
            <a:avLst/>
          </a:prstGeom>
          <a:noFill/>
        </p:spPr>
        <p:txBody>
          <a:bodyPr wrap="square" rtlCol="0">
            <a:spAutoFit/>
          </a:bodyPr>
          <a:lstStyle/>
          <a:p>
            <a:pPr marL="285750" indent="-285750">
              <a:buFont typeface="Arial" panose="020B0604020202020204" pitchFamily="34" charset="0"/>
              <a:buChar char="•"/>
            </a:pPr>
            <a:r>
              <a:rPr lang="en-US" sz="2800" b="1" dirty="0"/>
              <a:t>POLITICS AND GOVERNMENT</a:t>
            </a:r>
          </a:p>
          <a:p>
            <a:pPr marL="285750" indent="-285750">
              <a:buFont typeface="Arial" panose="020B0604020202020204" pitchFamily="34" charset="0"/>
              <a:buChar char="•"/>
            </a:pPr>
            <a:r>
              <a:rPr lang="en-US" sz="2800" b="1" dirty="0"/>
              <a:t> Ghana  was the first African country to gain its independence from the British under the leadership of the late Dr. Kwame Nkrumah, who became the first president of the country in 1957  till 1966 when he was toppled by a Military coup and restored to democracy 1992. Accra is the nation’s capital and the seat of the government with other regional capitals as well as like Kumasi in the middle of the country, Sekondi-Takoradi the twin City in the west, Tamale in the north. </a:t>
            </a:r>
          </a:p>
          <a:p>
            <a:pPr marL="285750" indent="-285750">
              <a:buFont typeface="Arial" panose="020B0604020202020204" pitchFamily="34" charset="0"/>
              <a:buChar char="•"/>
            </a:pPr>
            <a:r>
              <a:rPr lang="en-US" sz="2800" b="1" dirty="0"/>
              <a:t>POPULATION AND SIZE: The country  has a population of 28 million and is about the size of the state of Oregon. </a:t>
            </a:r>
          </a:p>
          <a:p>
            <a:pPr marL="285750" indent="-285750">
              <a:buFont typeface="Arial" panose="020B0604020202020204" pitchFamily="34" charset="0"/>
              <a:buChar char="•"/>
            </a:pPr>
            <a:r>
              <a:rPr lang="en-US" sz="2800" b="1" dirty="0"/>
              <a:t> </a:t>
            </a:r>
          </a:p>
        </p:txBody>
      </p:sp>
    </p:spTree>
    <p:extLst>
      <p:ext uri="{BB962C8B-B14F-4D97-AF65-F5344CB8AC3E}">
        <p14:creationId xmlns:p14="http://schemas.microsoft.com/office/powerpoint/2010/main" val="1711924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ext, map&#10;&#10;Description automatically generated">
            <a:extLst>
              <a:ext uri="{FF2B5EF4-FFF2-40B4-BE49-F238E27FC236}">
                <a16:creationId xmlns:a16="http://schemas.microsoft.com/office/drawing/2014/main" id="{F543B96D-C674-4CDC-A617-5AAF1A2D7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499" y="643467"/>
            <a:ext cx="3927601" cy="5571066"/>
          </a:xfrm>
          <a:prstGeom prst="rect">
            <a:avLst/>
          </a:prstGeom>
        </p:spPr>
      </p:pic>
      <p:pic>
        <p:nvPicPr>
          <p:cNvPr id="7" name="B480B6B1-BBD4-4F83-A066-3E8C34EE0A13">
            <a:extLst>
              <a:ext uri="{FF2B5EF4-FFF2-40B4-BE49-F238E27FC236}">
                <a16:creationId xmlns:a16="http://schemas.microsoft.com/office/drawing/2014/main" id="{1B16BC4B-363E-42FF-8CC4-2B4E4BA1715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5400000">
            <a:off x="6117165" y="1339850"/>
            <a:ext cx="5571066" cy="41782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638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99C6539F-D0B4-451C-9AA7-10649910CB8D">
            <a:extLst>
              <a:ext uri="{FF2B5EF4-FFF2-40B4-BE49-F238E27FC236}">
                <a16:creationId xmlns:a16="http://schemas.microsoft.com/office/drawing/2014/main" id="{79BC5797-3A29-4A4B-9B30-A97FCE0FED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38" t="-8334" r="1838" b="8334"/>
          <a:stretch/>
        </p:blipFill>
        <p:spPr bwMode="auto">
          <a:xfrm rot="10800000">
            <a:off x="992221" y="466926"/>
            <a:ext cx="10395446" cy="60895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854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3BC684-CA6C-4C70-BFC6-128D01E087F4}"/>
              </a:ext>
            </a:extLst>
          </p:cNvPr>
          <p:cNvSpPr/>
          <p:nvPr/>
        </p:nvSpPr>
        <p:spPr>
          <a:xfrm>
            <a:off x="1351723" y="1166843"/>
            <a:ext cx="10296938" cy="4801314"/>
          </a:xfrm>
          <a:prstGeom prst="rect">
            <a:avLst/>
          </a:prstGeom>
        </p:spPr>
        <p:txBody>
          <a:bodyPr wrap="square">
            <a:spAutoFit/>
          </a:bodyPr>
          <a:lstStyle/>
          <a:p>
            <a:pPr marL="285750" indent="-285750">
              <a:buFont typeface="Arial" panose="020B0604020202020204" pitchFamily="34" charset="0"/>
              <a:buChar char="•"/>
            </a:pPr>
            <a:r>
              <a:rPr lang="en-US" sz="2400" b="1" dirty="0"/>
              <a:t>NATURAL RESOURCES:  Has a tropical rainforest around the west and central part of the country with coastal grassland along the coast and the savannah desert in the north. Its major crop of export is Cocoa and was once the leading producer of Cocoa in the 70’s. In addition it produces  timber, palm oil and rubber for export on a smaller scale. It is a country rich in natural minerals like gold, diamond, magnesium, bauxite  and oil has been found recently in the last decade. </a:t>
            </a:r>
          </a:p>
          <a:p>
            <a:pPr marL="285750" indent="-285750">
              <a:buFont typeface="Arial" panose="020B0604020202020204" pitchFamily="34" charset="0"/>
              <a:buChar char="•"/>
            </a:pPr>
            <a:r>
              <a:rPr lang="en-US" sz="2400" b="1" dirty="0"/>
              <a:t>INFRASTRUCTURE:  In addition it has the largest man-made hydroelectric plant on the Volta river and two sea ports with at </a:t>
            </a:r>
            <a:r>
              <a:rPr lang="en-US" sz="2400" b="1" dirty="0" err="1"/>
              <a:t>Tema</a:t>
            </a:r>
            <a:r>
              <a:rPr lang="en-US" sz="2400" b="1" dirty="0"/>
              <a:t> which is the bigger one and the Takoradi harbor in the west. It also has one major international airport , the Kotoka International airport which  is in the nation’s capital Accra and other small airports in Takoradi, Tamale and Kumasi.</a:t>
            </a:r>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926314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FB5B97-E817-4FCF-B2D2-95200B820C8C}"/>
              </a:ext>
            </a:extLst>
          </p:cNvPr>
          <p:cNvSpPr/>
          <p:nvPr/>
        </p:nvSpPr>
        <p:spPr>
          <a:xfrm>
            <a:off x="899409" y="1028343"/>
            <a:ext cx="11092721" cy="6124754"/>
          </a:xfrm>
          <a:prstGeom prst="rect">
            <a:avLst/>
          </a:prstGeom>
        </p:spPr>
        <p:txBody>
          <a:bodyPr wrap="square">
            <a:spAutoFit/>
          </a:bodyPr>
          <a:lstStyle/>
          <a:p>
            <a:pPr marL="285750" indent="-285750">
              <a:buFont typeface="Arial" panose="020B0604020202020204" pitchFamily="34" charset="0"/>
              <a:buChar char="•"/>
            </a:pPr>
            <a:r>
              <a:rPr lang="en-US" sz="2800" b="1" dirty="0"/>
              <a:t>TOURISM: Ghana is a great tourist destination given its historical significance in the slave trade from the 15</a:t>
            </a:r>
            <a:r>
              <a:rPr lang="en-US" sz="2800" b="1" baseline="30000" dirty="0"/>
              <a:t>th</a:t>
            </a:r>
            <a:r>
              <a:rPr lang="en-US" sz="2800" b="1" dirty="0"/>
              <a:t> century marked by the Castle of Cape Coast and Elmina which were depots. </a:t>
            </a:r>
          </a:p>
          <a:p>
            <a:pPr marL="285750" indent="-285750">
              <a:buFont typeface="Arial" panose="020B0604020202020204" pitchFamily="34" charset="0"/>
              <a:buChar char="•"/>
            </a:pPr>
            <a:r>
              <a:rPr lang="en-US" sz="2800" b="1" dirty="0"/>
              <a:t>It is also known as the Black Star of Africa for its as a trail blazer in leading many African countries to independence and the founding of the Organization of African Unity, now African Union. </a:t>
            </a:r>
          </a:p>
          <a:p>
            <a:pPr marL="285750" indent="-285750">
              <a:buFont typeface="Arial" panose="020B0604020202020204" pitchFamily="34" charset="0"/>
              <a:buChar char="•"/>
            </a:pPr>
            <a:r>
              <a:rPr lang="en-US" sz="2800" b="1" dirty="0"/>
              <a:t>It also has some great wildlife and nice beaches as tourist destinations </a:t>
            </a:r>
          </a:p>
          <a:p>
            <a:pPr marL="285750" indent="-285750">
              <a:buFont typeface="Arial" panose="020B0604020202020204" pitchFamily="34" charset="0"/>
              <a:buChar char="•"/>
            </a:pPr>
            <a:r>
              <a:rPr lang="en-US" sz="2800" b="1" dirty="0"/>
              <a:t>EDUCATION: The country has a literacy rate of 56%. There has been great improvement in providing tertiary education in decades and half with the upgrading of many diploma awarding institutions to the tertiary status in addition to the three government universities which have been in existence, University of Ghana, University of Science and Technology and University of </a:t>
            </a:r>
            <a:r>
              <a:rPr lang="en-US" sz="2800" b="1" dirty="0" err="1"/>
              <a:t>CapeCoast</a:t>
            </a:r>
            <a:r>
              <a:rPr lang="en-US" sz="2800" b="1" dirty="0"/>
              <a:t>. Many private universities have been opened by churches and partnership with NGO’s..</a:t>
            </a:r>
          </a:p>
        </p:txBody>
      </p:sp>
    </p:spTree>
    <p:extLst>
      <p:ext uri="{BB962C8B-B14F-4D97-AF65-F5344CB8AC3E}">
        <p14:creationId xmlns:p14="http://schemas.microsoft.com/office/powerpoint/2010/main" val="325907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B0ACB-57EE-477E-BFD5-11A89D97B9B7}"/>
              </a:ext>
            </a:extLst>
          </p:cNvPr>
          <p:cNvSpPr/>
          <p:nvPr/>
        </p:nvSpPr>
        <p:spPr>
          <a:xfrm>
            <a:off x="1444486" y="1025749"/>
            <a:ext cx="9607827" cy="5262979"/>
          </a:xfrm>
          <a:prstGeom prst="rect">
            <a:avLst/>
          </a:prstGeom>
        </p:spPr>
        <p:txBody>
          <a:bodyPr wrap="square">
            <a:spAutoFit/>
          </a:bodyPr>
          <a:lstStyle/>
          <a:p>
            <a:pPr marL="285750" indent="-285750">
              <a:buFont typeface="Arial" panose="020B0604020202020204" pitchFamily="34" charset="0"/>
              <a:buChar char="•"/>
            </a:pPr>
            <a:r>
              <a:rPr lang="en-US" sz="2800" b="1" dirty="0"/>
              <a:t>There are secondary schools in every district in addition to private ones as well as primary education in every village. However the government’s inability to provide the basic resources needed often puts many children at a disadvantage. As such many communities rely on self-help projects and benevolence to improve and provide some of the needed resources.</a:t>
            </a:r>
          </a:p>
          <a:p>
            <a:pPr marL="285750" indent="-285750">
              <a:buFont typeface="Arial" panose="020B0604020202020204" pitchFamily="34" charset="0"/>
              <a:buChar char="•"/>
            </a:pPr>
            <a:r>
              <a:rPr lang="en-US" sz="2800" b="1" dirty="0"/>
              <a:t>RELIGION: The country has a Christian population of about 60%, with 20% </a:t>
            </a:r>
            <a:r>
              <a:rPr lang="en-US" sz="2800" b="1" dirty="0" err="1"/>
              <a:t>muslims</a:t>
            </a:r>
            <a:r>
              <a:rPr lang="en-US" sz="2800" b="1" dirty="0"/>
              <a:t>, 10% traditional </a:t>
            </a:r>
            <a:r>
              <a:rPr lang="en-US" sz="2800" b="1" dirty="0" err="1"/>
              <a:t>regligion</a:t>
            </a:r>
            <a:r>
              <a:rPr lang="en-US" sz="2800" b="1" dirty="0"/>
              <a:t> and 10% of other faiths. Among the Christians, the Catholics are the majority followed by Protestants which have the Methodist, </a:t>
            </a:r>
            <a:r>
              <a:rPr lang="en-US" sz="2800" b="1" dirty="0" err="1"/>
              <a:t>Episcoplians</a:t>
            </a:r>
            <a:r>
              <a:rPr lang="en-US" sz="2800" b="1" dirty="0"/>
              <a:t> and the Evangelicals, Pentecostals and Baptist</a:t>
            </a:r>
            <a:endParaRPr lang="en-US" sz="2800" dirty="0"/>
          </a:p>
        </p:txBody>
      </p:sp>
    </p:spTree>
    <p:extLst>
      <p:ext uri="{BB962C8B-B14F-4D97-AF65-F5344CB8AC3E}">
        <p14:creationId xmlns:p14="http://schemas.microsoft.com/office/powerpoint/2010/main" val="1900130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718EEE-2710-4662-AF84-099EB051100E}"/>
              </a:ext>
            </a:extLst>
          </p:cNvPr>
          <p:cNvSpPr txBox="1"/>
          <p:nvPr/>
        </p:nvSpPr>
        <p:spPr>
          <a:xfrm>
            <a:off x="1249180" y="665788"/>
            <a:ext cx="10268263" cy="5016758"/>
          </a:xfrm>
          <a:prstGeom prst="rect">
            <a:avLst/>
          </a:prstGeom>
          <a:noFill/>
        </p:spPr>
        <p:txBody>
          <a:bodyPr wrap="square" rtlCol="0">
            <a:spAutoFit/>
          </a:bodyPr>
          <a:lstStyle/>
          <a:p>
            <a:pPr algn="ctr"/>
            <a:r>
              <a:rPr lang="en-US" sz="3200" b="1" dirty="0"/>
              <a:t>ESSIPON METROPOLITAN AUTHORITY SCHOOL BATHROOM CONSTRUCTION PROJECT PHASES</a:t>
            </a:r>
          </a:p>
          <a:p>
            <a:pPr marL="457200" indent="-457200">
              <a:buFont typeface="Arial" panose="020B0604020202020204" pitchFamily="34" charset="0"/>
              <a:buChar char="•"/>
            </a:pPr>
            <a:r>
              <a:rPr lang="en-US" sz="3200" dirty="0">
                <a:latin typeface="Arial Rounded MT Bold" panose="020F0704030504030204" pitchFamily="34" charset="0"/>
              </a:rPr>
              <a:t>MISSION EXPOLRATION</a:t>
            </a:r>
          </a:p>
          <a:p>
            <a:pPr marL="457200" indent="-457200">
              <a:buFont typeface="Arial" panose="020B0604020202020204" pitchFamily="34" charset="0"/>
              <a:buChar char="•"/>
            </a:pPr>
            <a:r>
              <a:rPr lang="en-US" sz="3200" dirty="0">
                <a:latin typeface="Arial Rounded MT Bold" panose="020F0704030504030204" pitchFamily="34" charset="0"/>
              </a:rPr>
              <a:t>PROJECT PROPOSAL AND ESTIMATES</a:t>
            </a:r>
          </a:p>
          <a:p>
            <a:pPr marL="457200" indent="-457200">
              <a:buFont typeface="Arial" panose="020B0604020202020204" pitchFamily="34" charset="0"/>
              <a:buChar char="•"/>
            </a:pPr>
            <a:r>
              <a:rPr lang="en-US" sz="3200" dirty="0">
                <a:latin typeface="Arial Rounded MT Bold" panose="020F0704030504030204" pitchFamily="34" charset="0"/>
              </a:rPr>
              <a:t>JOINT COUNCIL APPROVAL</a:t>
            </a:r>
          </a:p>
          <a:p>
            <a:pPr marL="457200" indent="-457200">
              <a:buFont typeface="Arial" panose="020B0604020202020204" pitchFamily="34" charset="0"/>
              <a:buChar char="•"/>
            </a:pPr>
            <a:r>
              <a:rPr lang="en-US" sz="3200" dirty="0">
                <a:latin typeface="Arial Rounded MT Bold" panose="020F0704030504030204" pitchFamily="34" charset="0"/>
              </a:rPr>
              <a:t>FUND DISBURSEMENT</a:t>
            </a:r>
          </a:p>
          <a:p>
            <a:pPr marL="457200" indent="-457200">
              <a:buFont typeface="Arial" panose="020B0604020202020204" pitchFamily="34" charset="0"/>
              <a:buChar char="•"/>
            </a:pPr>
            <a:r>
              <a:rPr lang="en-US" sz="3200" dirty="0">
                <a:latin typeface="Arial Rounded MT Bold" panose="020F0704030504030204" pitchFamily="34" charset="0"/>
              </a:rPr>
              <a:t>PROJECT INITIATION/CONSTRUCTION</a:t>
            </a:r>
          </a:p>
          <a:p>
            <a:pPr marL="457200" indent="-457200">
              <a:buFont typeface="Arial" panose="020B0604020202020204" pitchFamily="34" charset="0"/>
              <a:buChar char="•"/>
            </a:pPr>
            <a:r>
              <a:rPr lang="en-US" sz="3200" dirty="0">
                <a:latin typeface="Arial Rounded MT Bold" panose="020F0704030504030204" pitchFamily="34" charset="0"/>
              </a:rPr>
              <a:t>PROJECT UPDATES </a:t>
            </a:r>
          </a:p>
          <a:p>
            <a:pPr marL="457200" indent="-457200">
              <a:buFont typeface="Arial" panose="020B0604020202020204" pitchFamily="34" charset="0"/>
              <a:buChar char="•"/>
            </a:pPr>
            <a:r>
              <a:rPr lang="en-US" sz="3200" dirty="0">
                <a:latin typeface="Arial Rounded MT Bold" panose="020F0704030504030204" pitchFamily="34" charset="0"/>
              </a:rPr>
              <a:t>PROJECT COMPLETION</a:t>
            </a:r>
          </a:p>
          <a:p>
            <a:pPr marL="457200" indent="-457200">
              <a:buFont typeface="Arial" panose="020B0604020202020204" pitchFamily="34" charset="0"/>
              <a:buChar char="•"/>
            </a:pPr>
            <a:r>
              <a:rPr lang="en-US" sz="3200" dirty="0">
                <a:latin typeface="Arial Rounded MT Bold" panose="020F0704030504030204" pitchFamily="34" charset="0"/>
              </a:rPr>
              <a:t>PROJECT COMMISSIONING</a:t>
            </a:r>
          </a:p>
        </p:txBody>
      </p:sp>
    </p:spTree>
    <p:extLst>
      <p:ext uri="{BB962C8B-B14F-4D97-AF65-F5344CB8AC3E}">
        <p14:creationId xmlns:p14="http://schemas.microsoft.com/office/powerpoint/2010/main" val="1288795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9CAA9F-0310-4B23-9A17-4A0B0235BAFD}"/>
              </a:ext>
            </a:extLst>
          </p:cNvPr>
          <p:cNvPicPr>
            <a:picLocks noChangeAspect="1"/>
          </p:cNvPicPr>
          <p:nvPr/>
        </p:nvPicPr>
        <p:blipFill>
          <a:blip r:embed="rId3"/>
          <a:stretch>
            <a:fillRect/>
          </a:stretch>
        </p:blipFill>
        <p:spPr>
          <a:xfrm>
            <a:off x="2040836" y="1179443"/>
            <a:ext cx="9011478" cy="4982818"/>
          </a:xfrm>
          <a:prstGeom prst="rect">
            <a:avLst/>
          </a:prstGeom>
        </p:spPr>
      </p:pic>
    </p:spTree>
    <p:extLst>
      <p:ext uri="{BB962C8B-B14F-4D97-AF65-F5344CB8AC3E}">
        <p14:creationId xmlns:p14="http://schemas.microsoft.com/office/powerpoint/2010/main" val="2700139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0DA894-6CA6-4630-A1AB-9DE0B9C14C5F}"/>
              </a:ext>
            </a:extLst>
          </p:cNvPr>
          <p:cNvPicPr>
            <a:picLocks noChangeAspect="1"/>
          </p:cNvPicPr>
          <p:nvPr/>
        </p:nvPicPr>
        <p:blipFill>
          <a:blip r:embed="rId3"/>
          <a:stretch>
            <a:fillRect/>
          </a:stretch>
        </p:blipFill>
        <p:spPr>
          <a:xfrm>
            <a:off x="2093843" y="781878"/>
            <a:ext cx="8574157" cy="5499651"/>
          </a:xfrm>
          <a:prstGeom prst="rect">
            <a:avLst/>
          </a:prstGeom>
        </p:spPr>
      </p:pic>
    </p:spTree>
    <p:extLst>
      <p:ext uri="{BB962C8B-B14F-4D97-AF65-F5344CB8AC3E}">
        <p14:creationId xmlns:p14="http://schemas.microsoft.com/office/powerpoint/2010/main" val="4099294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ACB8E-4CED-4D95-9FE6-DADDCB5461E8}"/>
              </a:ext>
            </a:extLst>
          </p:cNvPr>
          <p:cNvPicPr>
            <a:picLocks noChangeAspect="1"/>
          </p:cNvPicPr>
          <p:nvPr/>
        </p:nvPicPr>
        <p:blipFill>
          <a:blip r:embed="rId2"/>
          <a:stretch>
            <a:fillRect/>
          </a:stretch>
        </p:blipFill>
        <p:spPr>
          <a:xfrm>
            <a:off x="1470992" y="834887"/>
            <a:ext cx="9647582" cy="4996070"/>
          </a:xfrm>
          <a:prstGeom prst="rect">
            <a:avLst/>
          </a:prstGeom>
        </p:spPr>
      </p:pic>
    </p:spTree>
    <p:extLst>
      <p:ext uri="{BB962C8B-B14F-4D97-AF65-F5344CB8AC3E}">
        <p14:creationId xmlns:p14="http://schemas.microsoft.com/office/powerpoint/2010/main" val="1852491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65174B-0E6B-4BB9-87F2-98FA11619A60}"/>
              </a:ext>
            </a:extLst>
          </p:cNvPr>
          <p:cNvPicPr>
            <a:picLocks noChangeAspect="1"/>
          </p:cNvPicPr>
          <p:nvPr/>
        </p:nvPicPr>
        <p:blipFill>
          <a:blip r:embed="rId3"/>
          <a:stretch>
            <a:fillRect/>
          </a:stretch>
        </p:blipFill>
        <p:spPr>
          <a:xfrm>
            <a:off x="3123942" y="1755503"/>
            <a:ext cx="5944115" cy="3346994"/>
          </a:xfrm>
          <a:prstGeom prst="rect">
            <a:avLst/>
          </a:prstGeom>
        </p:spPr>
      </p:pic>
    </p:spTree>
    <p:extLst>
      <p:ext uri="{BB962C8B-B14F-4D97-AF65-F5344CB8AC3E}">
        <p14:creationId xmlns:p14="http://schemas.microsoft.com/office/powerpoint/2010/main" val="3703297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33C28F-0473-41AF-A77B-F5A2D0027DE3}"/>
              </a:ext>
            </a:extLst>
          </p:cNvPr>
          <p:cNvPicPr>
            <a:picLocks noChangeAspect="1"/>
          </p:cNvPicPr>
          <p:nvPr/>
        </p:nvPicPr>
        <p:blipFill>
          <a:blip r:embed="rId2"/>
          <a:stretch>
            <a:fillRect/>
          </a:stretch>
        </p:blipFill>
        <p:spPr>
          <a:xfrm>
            <a:off x="1139687" y="993914"/>
            <a:ext cx="9992139" cy="5221356"/>
          </a:xfrm>
          <a:prstGeom prst="rect">
            <a:avLst/>
          </a:prstGeom>
        </p:spPr>
      </p:pic>
    </p:spTree>
    <p:extLst>
      <p:ext uri="{BB962C8B-B14F-4D97-AF65-F5344CB8AC3E}">
        <p14:creationId xmlns:p14="http://schemas.microsoft.com/office/powerpoint/2010/main" val="2532428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656.jpg">
            <a:extLst>
              <a:ext uri="{FF2B5EF4-FFF2-40B4-BE49-F238E27FC236}">
                <a16:creationId xmlns:a16="http://schemas.microsoft.com/office/drawing/2014/main" id="{F6025C9A-DAD1-4225-8744-0EC7E159D55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8227" y="755374"/>
            <a:ext cx="9356034" cy="5353877"/>
          </a:xfrm>
          <a:prstGeom prst="rect">
            <a:avLst/>
          </a:prstGeom>
          <a:noFill/>
          <a:ln>
            <a:noFill/>
          </a:ln>
        </p:spPr>
      </p:pic>
    </p:spTree>
    <p:extLst>
      <p:ext uri="{BB962C8B-B14F-4D97-AF65-F5344CB8AC3E}">
        <p14:creationId xmlns:p14="http://schemas.microsoft.com/office/powerpoint/2010/main" val="2914005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917.jpg">
            <a:extLst>
              <a:ext uri="{FF2B5EF4-FFF2-40B4-BE49-F238E27FC236}">
                <a16:creationId xmlns:a16="http://schemas.microsoft.com/office/drawing/2014/main" id="{005C2BDE-18FD-4250-9397-D6B079415AE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715617"/>
            <a:ext cx="8958470" cy="5380383"/>
          </a:xfrm>
          <a:prstGeom prst="rect">
            <a:avLst/>
          </a:prstGeom>
          <a:noFill/>
          <a:ln>
            <a:noFill/>
          </a:ln>
        </p:spPr>
      </p:pic>
    </p:spTree>
    <p:extLst>
      <p:ext uri="{BB962C8B-B14F-4D97-AF65-F5344CB8AC3E}">
        <p14:creationId xmlns:p14="http://schemas.microsoft.com/office/powerpoint/2010/main" val="2293656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957.jpg">
            <a:extLst>
              <a:ext uri="{FF2B5EF4-FFF2-40B4-BE49-F238E27FC236}">
                <a16:creationId xmlns:a16="http://schemas.microsoft.com/office/drawing/2014/main" id="{25A3DB7A-8580-48C4-BAC1-24A42E5A6A7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6523" y="791817"/>
            <a:ext cx="9210260" cy="5274365"/>
          </a:xfrm>
          <a:prstGeom prst="rect">
            <a:avLst/>
          </a:prstGeom>
          <a:noFill/>
          <a:ln>
            <a:noFill/>
          </a:ln>
        </p:spPr>
      </p:pic>
    </p:spTree>
    <p:extLst>
      <p:ext uri="{BB962C8B-B14F-4D97-AF65-F5344CB8AC3E}">
        <p14:creationId xmlns:p14="http://schemas.microsoft.com/office/powerpoint/2010/main" val="647232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E4FDDF-A141-49A1-8D13-1EF5ABCC3CB2}"/>
              </a:ext>
            </a:extLst>
          </p:cNvPr>
          <p:cNvPicPr>
            <a:picLocks noChangeAspect="1"/>
          </p:cNvPicPr>
          <p:nvPr/>
        </p:nvPicPr>
        <p:blipFill>
          <a:blip r:embed="rId3"/>
          <a:stretch>
            <a:fillRect/>
          </a:stretch>
        </p:blipFill>
        <p:spPr>
          <a:xfrm>
            <a:off x="2160104" y="808383"/>
            <a:ext cx="8507896" cy="5062330"/>
          </a:xfrm>
          <a:prstGeom prst="rect">
            <a:avLst/>
          </a:prstGeom>
        </p:spPr>
      </p:pic>
    </p:spTree>
    <p:extLst>
      <p:ext uri="{BB962C8B-B14F-4D97-AF65-F5344CB8AC3E}">
        <p14:creationId xmlns:p14="http://schemas.microsoft.com/office/powerpoint/2010/main" val="80428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518.jpg">
            <a:extLst>
              <a:ext uri="{FF2B5EF4-FFF2-40B4-BE49-F238E27FC236}">
                <a16:creationId xmlns:a16="http://schemas.microsoft.com/office/drawing/2014/main" id="{418FA0DF-605D-4ADE-BF90-04E62EB7E9C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1809" y="917713"/>
            <a:ext cx="9276522" cy="5022574"/>
          </a:xfrm>
          <a:prstGeom prst="rect">
            <a:avLst/>
          </a:prstGeom>
          <a:noFill/>
          <a:ln>
            <a:noFill/>
          </a:ln>
        </p:spPr>
      </p:pic>
    </p:spTree>
    <p:extLst>
      <p:ext uri="{BB962C8B-B14F-4D97-AF65-F5344CB8AC3E}">
        <p14:creationId xmlns:p14="http://schemas.microsoft.com/office/powerpoint/2010/main" val="4285475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523.jpg">
            <a:extLst>
              <a:ext uri="{FF2B5EF4-FFF2-40B4-BE49-F238E27FC236}">
                <a16:creationId xmlns:a16="http://schemas.microsoft.com/office/drawing/2014/main" id="{4ED45998-8C42-4919-ABD5-14C44BDE4CE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0505" y="967409"/>
            <a:ext cx="9925878" cy="5168348"/>
          </a:xfrm>
          <a:prstGeom prst="rect">
            <a:avLst/>
          </a:prstGeom>
          <a:noFill/>
          <a:ln>
            <a:noFill/>
          </a:ln>
        </p:spPr>
      </p:pic>
    </p:spTree>
    <p:extLst>
      <p:ext uri="{BB962C8B-B14F-4D97-AF65-F5344CB8AC3E}">
        <p14:creationId xmlns:p14="http://schemas.microsoft.com/office/powerpoint/2010/main" val="3889602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759.jpg">
            <a:extLst>
              <a:ext uri="{FF2B5EF4-FFF2-40B4-BE49-F238E27FC236}">
                <a16:creationId xmlns:a16="http://schemas.microsoft.com/office/drawing/2014/main" id="{0837E376-A2D8-4DA4-996C-0272A28B58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3843" y="692426"/>
            <a:ext cx="9289774" cy="5473148"/>
          </a:xfrm>
          <a:prstGeom prst="rect">
            <a:avLst/>
          </a:prstGeom>
          <a:noFill/>
          <a:ln>
            <a:noFill/>
          </a:ln>
        </p:spPr>
      </p:pic>
    </p:spTree>
    <p:extLst>
      <p:ext uri="{BB962C8B-B14F-4D97-AF65-F5344CB8AC3E}">
        <p14:creationId xmlns:p14="http://schemas.microsoft.com/office/powerpoint/2010/main" val="3143181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insor\Pictures\2016-11-11\20160903_024817.jpg">
            <a:extLst>
              <a:ext uri="{FF2B5EF4-FFF2-40B4-BE49-F238E27FC236}">
                <a16:creationId xmlns:a16="http://schemas.microsoft.com/office/drawing/2014/main" id="{A04A8A43-1E25-4EA8-B088-A8A2FCDE1A3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1322" y="596348"/>
            <a:ext cx="8746435" cy="5486400"/>
          </a:xfrm>
          <a:prstGeom prst="rect">
            <a:avLst/>
          </a:prstGeom>
          <a:noFill/>
          <a:ln>
            <a:noFill/>
          </a:ln>
        </p:spPr>
      </p:pic>
    </p:spTree>
    <p:extLst>
      <p:ext uri="{BB962C8B-B14F-4D97-AF65-F5344CB8AC3E}">
        <p14:creationId xmlns:p14="http://schemas.microsoft.com/office/powerpoint/2010/main" val="1664641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TextBox 1">
            <a:extLst>
              <a:ext uri="{FF2B5EF4-FFF2-40B4-BE49-F238E27FC236}">
                <a16:creationId xmlns:a16="http://schemas.microsoft.com/office/drawing/2014/main" id="{A894021C-D275-4C63-AD8F-4DDBD258FCB1}"/>
              </a:ext>
            </a:extLst>
          </p:cNvPr>
          <p:cNvGraphicFramePr/>
          <p:nvPr>
            <p:extLst>
              <p:ext uri="{D42A27DB-BD31-4B8C-83A1-F6EECF244321}">
                <p14:modId xmlns:p14="http://schemas.microsoft.com/office/powerpoint/2010/main" val="565546170"/>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6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le of dirt&#10;&#10;Description generated with very high confidence">
            <a:extLst>
              <a:ext uri="{FF2B5EF4-FFF2-40B4-BE49-F238E27FC236}">
                <a16:creationId xmlns:a16="http://schemas.microsoft.com/office/drawing/2014/main" id="{BDF0200A-4924-451F-89E2-C5BD1C6A7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7045445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le of hay&#10;&#10;Description generated with very high confidence">
            <a:extLst>
              <a:ext uri="{FF2B5EF4-FFF2-40B4-BE49-F238E27FC236}">
                <a16:creationId xmlns:a16="http://schemas.microsoft.com/office/drawing/2014/main" id="{88213739-9A7A-4DE2-8E77-C4FF880C9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25086082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F9DF26-3B5D-491C-B548-9330B424EA94}"/>
              </a:ext>
            </a:extLst>
          </p:cNvPr>
          <p:cNvPicPr>
            <a:picLocks noChangeAspect="1"/>
          </p:cNvPicPr>
          <p:nvPr/>
        </p:nvPicPr>
        <p:blipFill>
          <a:blip r:embed="rId2"/>
          <a:stretch>
            <a:fillRect/>
          </a:stretch>
        </p:blipFill>
        <p:spPr>
          <a:xfrm>
            <a:off x="1722783" y="424070"/>
            <a:ext cx="9965634" cy="5764696"/>
          </a:xfrm>
          <a:prstGeom prst="rect">
            <a:avLst/>
          </a:prstGeom>
        </p:spPr>
      </p:pic>
    </p:spTree>
    <p:extLst>
      <p:ext uri="{BB962C8B-B14F-4D97-AF65-F5344CB8AC3E}">
        <p14:creationId xmlns:p14="http://schemas.microsoft.com/office/powerpoint/2010/main" val="4154186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3026">
            <a:extLst>
              <a:ext uri="{FF2B5EF4-FFF2-40B4-BE49-F238E27FC236}">
                <a16:creationId xmlns:a16="http://schemas.microsoft.com/office/drawing/2014/main" id="{CE938FB3-2473-466A-8A6E-8475E6781D6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896983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wall, building, floor&#10;&#10;Description generated with very high confidence">
            <a:extLst>
              <a:ext uri="{FF2B5EF4-FFF2-40B4-BE49-F238E27FC236}">
                <a16:creationId xmlns:a16="http://schemas.microsoft.com/office/drawing/2014/main" id="{6FAE3840-F345-425A-AA53-64F117C740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2366839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wall, indoor, floor, bathroom&#10;&#10;Description generated with very high confidence">
            <a:extLst>
              <a:ext uri="{FF2B5EF4-FFF2-40B4-BE49-F238E27FC236}">
                <a16:creationId xmlns:a16="http://schemas.microsoft.com/office/drawing/2014/main" id="{BE547FB0-B89D-4EFA-9DA3-1EB64CBC3676}"/>
              </a:ext>
            </a:extLst>
          </p:cNvPr>
          <p:cNvPicPr>
            <a:picLocks noChangeAspect="1"/>
          </p:cNvPicPr>
          <p:nvPr/>
        </p:nvPicPr>
        <p:blipFill rotWithShape="1">
          <a:blip r:embed="rId3">
            <a:extLst>
              <a:ext uri="{28A0092B-C50C-407E-A947-70E740481C1C}">
                <a14:useLocalDpi xmlns:a14="http://schemas.microsoft.com/office/drawing/2010/main" val="0"/>
              </a:ext>
            </a:extLst>
          </a:blip>
          <a:srcRect t="1759" b="31297"/>
          <a:stretch/>
        </p:blipFill>
        <p:spPr>
          <a:xfrm>
            <a:off x="20" y="10"/>
            <a:ext cx="12191980" cy="6121333"/>
          </a:xfrm>
          <a:prstGeom prst="rect">
            <a:avLst/>
          </a:prstGeom>
        </p:spPr>
      </p:pic>
      <p:pic>
        <p:nvPicPr>
          <p:cNvPr id="5" name="Picture 4" descr="A picture containing wall, indoor, bathroom, toilet&#10;&#10;Description generated with very high confidence">
            <a:extLst>
              <a:ext uri="{FF2B5EF4-FFF2-40B4-BE49-F238E27FC236}">
                <a16:creationId xmlns:a16="http://schemas.microsoft.com/office/drawing/2014/main" id="{AD748217-8760-4D69-BFB6-A5B0F84C26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0"/>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corner of a room&#10;&#10;Description generated with high confidence">
            <a:extLst>
              <a:ext uri="{FF2B5EF4-FFF2-40B4-BE49-F238E27FC236}">
                <a16:creationId xmlns:a16="http://schemas.microsoft.com/office/drawing/2014/main" id="{A64B160D-41E9-4D4F-BF9D-61605577D9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9" name="Picture 8" descr="A bathroom with a tiled floor&#10;&#10;Description generated with high confidence">
            <a:extLst>
              <a:ext uri="{FF2B5EF4-FFF2-40B4-BE49-F238E27FC236}">
                <a16:creationId xmlns:a16="http://schemas.microsoft.com/office/drawing/2014/main" id="{7043CC4D-E6BD-465F-B82C-84B5A6289D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845741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athroom with a walk in shower&#10;&#10;Description generated with very high confidence">
            <a:extLst>
              <a:ext uri="{FF2B5EF4-FFF2-40B4-BE49-F238E27FC236}">
                <a16:creationId xmlns:a16="http://schemas.microsoft.com/office/drawing/2014/main" id="{1273F0A7-85A2-4B6F-BC9E-B82E5C112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431557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throom with a tiled floor&#10;&#10;Description generated with very high confidence">
            <a:extLst>
              <a:ext uri="{FF2B5EF4-FFF2-40B4-BE49-F238E27FC236}">
                <a16:creationId xmlns:a16="http://schemas.microsoft.com/office/drawing/2014/main" id="{27BA2F8C-99BE-4698-9AC9-6A78ABB6C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8645540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46FFCE-878C-46A1-93B3-EC53B1DFE28D}"/>
              </a:ext>
            </a:extLst>
          </p:cNvPr>
          <p:cNvPicPr>
            <a:picLocks noChangeAspect="1"/>
          </p:cNvPicPr>
          <p:nvPr/>
        </p:nvPicPr>
        <p:blipFill>
          <a:blip r:embed="rId2"/>
          <a:stretch>
            <a:fillRect/>
          </a:stretch>
        </p:blipFill>
        <p:spPr>
          <a:xfrm>
            <a:off x="808383" y="622852"/>
            <a:ext cx="10363199" cy="5698435"/>
          </a:xfrm>
          <a:prstGeom prst="rect">
            <a:avLst/>
          </a:prstGeom>
        </p:spPr>
      </p:pic>
    </p:spTree>
    <p:extLst>
      <p:ext uri="{BB962C8B-B14F-4D97-AF65-F5344CB8AC3E}">
        <p14:creationId xmlns:p14="http://schemas.microsoft.com/office/powerpoint/2010/main" val="2443388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sipon MA School Project, Ghana_Large">
            <a:hlinkClick r:id="" action="ppaction://media"/>
            <a:extLst>
              <a:ext uri="{FF2B5EF4-FFF2-40B4-BE49-F238E27FC236}">
                <a16:creationId xmlns:a16="http://schemas.microsoft.com/office/drawing/2014/main" id="{0811C7C3-4A76-4A39-8600-9D37D666817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010063055"/>
      </p:ext>
    </p:extLst>
  </p:cSld>
  <p:clrMapOvr>
    <a:masterClrMapping/>
  </p:clrMapOvr>
  <mc:AlternateContent xmlns:mc="http://schemas.openxmlformats.org/markup-compatibility/2006" xmlns:p14="http://schemas.microsoft.com/office/powerpoint/2010/main">
    <mc:Choice Requires="p14">
      <p:transition spd="slow" p14:dur="2000" advTm="37247"/>
    </mc:Choice>
    <mc:Fallback xmlns="">
      <p:transition spd="slow" advTm="37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2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extBox 1">
            <a:extLst>
              <a:ext uri="{FF2B5EF4-FFF2-40B4-BE49-F238E27FC236}">
                <a16:creationId xmlns:a16="http://schemas.microsoft.com/office/drawing/2014/main" id="{D7AD149D-DF02-454C-B6BE-EAA144C358B0}"/>
              </a:ext>
            </a:extLst>
          </p:cNvPr>
          <p:cNvGraphicFramePr/>
          <p:nvPr>
            <p:extLst>
              <p:ext uri="{D42A27DB-BD31-4B8C-83A1-F6EECF244321}">
                <p14:modId xmlns:p14="http://schemas.microsoft.com/office/powerpoint/2010/main" val="381290489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4725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nal Video">
            <a:hlinkClick r:id="" action="ppaction://media"/>
            <a:extLst>
              <a:ext uri="{FF2B5EF4-FFF2-40B4-BE49-F238E27FC236}">
                <a16:creationId xmlns:a16="http://schemas.microsoft.com/office/drawing/2014/main" id="{852F6518-EA14-4271-A94E-E013C09EC5B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60099" y="603978"/>
            <a:ext cx="4871802" cy="5410200"/>
          </a:xfrm>
          <a:prstGeom prst="rect">
            <a:avLst/>
          </a:prstGeom>
          <a:ln w="63500" cap="sq">
            <a:solidFill>
              <a:srgbClr val="FFFFFF"/>
            </a:solidFill>
            <a:prstDash val="solid"/>
            <a:miter lim="800000"/>
          </a:ln>
          <a:effectLst/>
          <a:scene3d>
            <a:camera prst="orthographicFront"/>
            <a:lightRig rig="soft" dir="t"/>
          </a:scene3d>
          <a:sp3d contourW="6350">
            <a:contourClr>
              <a:srgbClr val="000000"/>
            </a:contourClr>
          </a:sp3d>
        </p:spPr>
      </p:pic>
    </p:spTree>
    <p:extLst>
      <p:ext uri="{BB962C8B-B14F-4D97-AF65-F5344CB8AC3E}">
        <p14:creationId xmlns:p14="http://schemas.microsoft.com/office/powerpoint/2010/main" val="3527155868"/>
      </p:ext>
    </p:extLst>
  </p:cSld>
  <p:clrMapOvr>
    <a:masterClrMapping/>
  </p:clrMapOvr>
  <mc:AlternateContent xmlns:mc="http://schemas.openxmlformats.org/markup-compatibility/2006" xmlns:p14="http://schemas.microsoft.com/office/powerpoint/2010/main">
    <mc:Choice Requires="p14">
      <p:transition spd="slow" p14:dur="2000" advTm="512471"/>
    </mc:Choice>
    <mc:Fallback xmlns="">
      <p:transition spd="slow" advTm="512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4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BC126D-8127-4241-9507-0FD10556FE56}"/>
              </a:ext>
            </a:extLst>
          </p:cNvPr>
          <p:cNvSpPr txBox="1"/>
          <p:nvPr/>
        </p:nvSpPr>
        <p:spPr>
          <a:xfrm>
            <a:off x="842682" y="854439"/>
            <a:ext cx="11044518" cy="5940088"/>
          </a:xfrm>
          <a:prstGeom prst="rect">
            <a:avLst/>
          </a:prstGeom>
          <a:noFill/>
        </p:spPr>
        <p:txBody>
          <a:bodyPr wrap="square" rtlCol="0">
            <a:spAutoFit/>
          </a:bodyPr>
          <a:lstStyle/>
          <a:p>
            <a:r>
              <a:rPr lang="en-US" sz="3600" dirty="0"/>
              <a:t>ROTARY WATER PROJECT INFORMATION</a:t>
            </a:r>
          </a:p>
          <a:p>
            <a:r>
              <a:rPr lang="en-US" sz="3600" dirty="0"/>
              <a:t>NEEDS ASSESSEMENT</a:t>
            </a:r>
          </a:p>
          <a:p>
            <a:pPr marL="457200" indent="-457200">
              <a:buFont typeface="Arial" panose="020B0604020202020204" pitchFamily="34" charset="0"/>
              <a:buChar char="•"/>
            </a:pPr>
            <a:r>
              <a:rPr lang="en-US" sz="2800" dirty="0"/>
              <a:t>COST OF WATER WELL </a:t>
            </a:r>
          </a:p>
          <a:p>
            <a:pPr marL="457200" indent="-457200">
              <a:buFont typeface="Arial" panose="020B0604020202020204" pitchFamily="34" charset="0"/>
              <a:buChar char="•"/>
            </a:pPr>
            <a:r>
              <a:rPr lang="en-US" sz="2800" dirty="0"/>
              <a:t>INQUIRY TO FUNDING SOURCE</a:t>
            </a:r>
          </a:p>
          <a:p>
            <a:pPr marL="457200" indent="-457200">
              <a:buFont typeface="Arial" panose="020B0604020202020204" pitchFamily="34" charset="0"/>
              <a:buChar char="•"/>
            </a:pPr>
            <a:r>
              <a:rPr lang="en-US" sz="2800" dirty="0"/>
              <a:t>DISCUSSION WITH INTERNATIONAL PROJECT DIRECTOR</a:t>
            </a:r>
          </a:p>
          <a:p>
            <a:pPr marL="457200" indent="-457200">
              <a:buFont typeface="Arial" panose="020B0604020202020204" pitchFamily="34" charset="0"/>
              <a:buChar char="•"/>
            </a:pPr>
            <a:r>
              <a:rPr lang="en-US" sz="2800" dirty="0"/>
              <a:t>DISCUSSION AT BOARDING MEETING</a:t>
            </a:r>
          </a:p>
          <a:p>
            <a:pPr marL="457200" indent="-457200">
              <a:buFont typeface="Arial" panose="020B0604020202020204" pitchFamily="34" charset="0"/>
              <a:buChar char="•"/>
            </a:pPr>
            <a:r>
              <a:rPr lang="en-US" sz="2800" dirty="0"/>
              <a:t>REQUEST FOR PRESENTATION</a:t>
            </a:r>
          </a:p>
          <a:p>
            <a:pPr marL="457200" indent="-457200">
              <a:buFont typeface="Arial" panose="020B0604020202020204" pitchFamily="34" charset="0"/>
              <a:buChar char="•"/>
            </a:pPr>
            <a:r>
              <a:rPr lang="en-US" sz="2800" dirty="0"/>
              <a:t>APPROVAL BY BOARD</a:t>
            </a:r>
          </a:p>
          <a:p>
            <a:pPr marL="457200" indent="-457200">
              <a:buFont typeface="Arial" panose="020B0604020202020204" pitchFamily="34" charset="0"/>
              <a:buChar char="•"/>
            </a:pPr>
            <a:r>
              <a:rPr lang="en-US" sz="2800" dirty="0"/>
              <a:t>APPLICATION FOR DISTRCIT GRANT</a:t>
            </a:r>
          </a:p>
          <a:p>
            <a:pPr marL="457200" indent="-457200">
              <a:buFont typeface="Arial" panose="020B0604020202020204" pitchFamily="34" charset="0"/>
              <a:buChar char="•"/>
            </a:pPr>
            <a:r>
              <a:rPr lang="en-US" sz="2800" dirty="0"/>
              <a:t>APPROVAL </a:t>
            </a:r>
          </a:p>
          <a:p>
            <a:pPr marL="457200" indent="-457200">
              <a:buFont typeface="Arial" panose="020B0604020202020204" pitchFamily="34" charset="0"/>
              <a:buChar char="•"/>
            </a:pPr>
            <a:r>
              <a:rPr lang="en-US" sz="2800" dirty="0"/>
              <a:t>FOLLOW UP WITH SEKONDI-TAKORADI ROTARY CLUB</a:t>
            </a:r>
          </a:p>
          <a:p>
            <a:pPr marL="457200" indent="-457200">
              <a:buFont typeface="Arial" panose="020B0604020202020204" pitchFamily="34" charset="0"/>
              <a:buChar char="•"/>
            </a:pPr>
            <a:r>
              <a:rPr lang="en-US" sz="2800" dirty="0"/>
              <a:t>PROJECT GROUNDBREAKING AND BEGIN DATE</a:t>
            </a:r>
          </a:p>
          <a:p>
            <a:pPr marL="457200" indent="-457200">
              <a:buFont typeface="Arial" panose="020B0604020202020204" pitchFamily="34" charset="0"/>
              <a:buChar char="•"/>
            </a:pPr>
            <a:r>
              <a:rPr lang="en-US" sz="2800" dirty="0"/>
              <a:t>PROJECT CONSTRUCTION AND COMPLETION  </a:t>
            </a:r>
          </a:p>
        </p:txBody>
      </p:sp>
    </p:spTree>
    <p:extLst>
      <p:ext uri="{BB962C8B-B14F-4D97-AF65-F5344CB8AC3E}">
        <p14:creationId xmlns:p14="http://schemas.microsoft.com/office/powerpoint/2010/main" val="840780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2019-08-13-08-17-36">
            <a:hlinkClick r:id="" action="ppaction://media"/>
            <a:extLst>
              <a:ext uri="{FF2B5EF4-FFF2-40B4-BE49-F238E27FC236}">
                <a16:creationId xmlns:a16="http://schemas.microsoft.com/office/drawing/2014/main" id="{24F7AF36-A26D-4E16-ACDF-E05203FF4BD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52866" y="0"/>
            <a:ext cx="4527029" cy="6858000"/>
          </a:xfrm>
          <a:prstGeom prst="rect">
            <a:avLst/>
          </a:prstGeom>
        </p:spPr>
      </p:pic>
    </p:spTree>
    <p:extLst>
      <p:ext uri="{BB962C8B-B14F-4D97-AF65-F5344CB8AC3E}">
        <p14:creationId xmlns:p14="http://schemas.microsoft.com/office/powerpoint/2010/main" val="13272702"/>
      </p:ext>
    </p:extLst>
  </p:cSld>
  <p:clrMapOvr>
    <a:masterClrMapping/>
  </p:clrMapOvr>
  <mc:AlternateContent xmlns:mc="http://schemas.openxmlformats.org/markup-compatibility/2006" xmlns:p14="http://schemas.microsoft.com/office/powerpoint/2010/main">
    <mc:Choice Requires="p14">
      <p:transition spd="slow" p14:dur="2000" advTm="71896"/>
    </mc:Choice>
    <mc:Fallback xmlns="">
      <p:transition spd="slow" advTm="718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8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9" name="1104A915-92A3-48E4-880E-F9A868558EE7">
            <a:extLst>
              <a:ext uri="{FF2B5EF4-FFF2-40B4-BE49-F238E27FC236}">
                <a16:creationId xmlns:a16="http://schemas.microsoft.com/office/drawing/2014/main" id="{F8BC40D6-2AED-4DC6-BA37-A4B97825C569}"/>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t="15610" b="57390"/>
          <a:stretch>
            <a:fillRect/>
          </a:stretch>
        </p:blipFill>
        <p:spPr bwMode="auto">
          <a:xfrm>
            <a:off x="852406" y="10"/>
            <a:ext cx="9144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654C16D1-3753-4D1C-A37D-2CE1E1C1BB32}"/>
              </a:ext>
            </a:extLst>
          </p:cNvPr>
          <p:cNvSpPr>
            <a:spLocks noChangeArrowheads="1"/>
          </p:cNvSpPr>
          <p:nvPr/>
        </p:nvSpPr>
        <p:spPr bwMode="auto">
          <a:xfrm>
            <a:off x="0" y="-269304"/>
            <a:ext cx="58852232"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en-US" altLang="en-US" sz="1100" b="0"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92935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8526CAC6-51DF-4FDA-A046-6902D15B02BB" descr="8526CAC6-51DF-4FDA-A046-6902D15B02BB">
            <a:extLst>
              <a:ext uri="{FF2B5EF4-FFF2-40B4-BE49-F238E27FC236}">
                <a16:creationId xmlns:a16="http://schemas.microsoft.com/office/drawing/2014/main" id="{80D5BAEF-B2DA-4D86-A756-B4CFB80AC4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303" b="36697"/>
          <a:stretch/>
        </p:blipFill>
        <p:spPr bwMode="auto">
          <a:xfrm>
            <a:off x="1304144" y="464694"/>
            <a:ext cx="9533745" cy="58461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93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3" name="A60CA081-1AD0-4B35-AD75-36CA0A39FC48">
            <a:extLst>
              <a:ext uri="{FF2B5EF4-FFF2-40B4-BE49-F238E27FC236}">
                <a16:creationId xmlns:a16="http://schemas.microsoft.com/office/drawing/2014/main" id="{2D7B890B-7F8F-4D05-8C67-C44038E1267B}"/>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t="28908" b="44092"/>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4FA72C27-53AE-41B4-B533-C0A586528203}"/>
              </a:ext>
            </a:extLst>
          </p:cNvPr>
          <p:cNvSpPr>
            <a:spLocks noChangeArrowheads="1"/>
          </p:cNvSpPr>
          <p:nvPr/>
        </p:nvSpPr>
        <p:spPr bwMode="auto">
          <a:xfrm>
            <a:off x="3507698" y="414303"/>
            <a:ext cx="1847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3">
            <a:extLst>
              <a:ext uri="{FF2B5EF4-FFF2-40B4-BE49-F238E27FC236}">
                <a16:creationId xmlns:a16="http://schemas.microsoft.com/office/drawing/2014/main" id="{3FD9B2A2-DA6A-40CE-909F-E452AF1FACBA}"/>
              </a:ext>
            </a:extLst>
          </p:cNvPr>
          <p:cNvSpPr>
            <a:spLocks noChangeArrowheads="1"/>
          </p:cNvSpPr>
          <p:nvPr/>
        </p:nvSpPr>
        <p:spPr bwMode="auto">
          <a:xfrm>
            <a:off x="3507698" y="1052184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660431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C3F9C0E-26CE-4A37-8948-5C723F6C6FED}"/>
              </a:ext>
            </a:extLst>
          </p:cNvPr>
          <p:cNvSpPr>
            <a:spLocks noChangeArrowheads="1"/>
          </p:cNvSpPr>
          <p:nvPr/>
        </p:nvSpPr>
        <p:spPr bwMode="auto">
          <a:xfrm>
            <a:off x="2275938" y="-64950"/>
            <a:ext cx="22477613"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5" name="829B4728-A544-445C-A2F0-D78D555F4131">
            <a:extLst>
              <a:ext uri="{FF2B5EF4-FFF2-40B4-BE49-F238E27FC236}">
                <a16:creationId xmlns:a16="http://schemas.microsoft.com/office/drawing/2014/main" id="{D6A8D398-A84F-49F5-9FAE-122ADBEE0444}"/>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059084" y="198872"/>
            <a:ext cx="6146910" cy="6724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9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61DF7533-CF25-4D00-A4E7-BE6CC6876DDE" descr="61DF7533-CF25-4D00-A4E7-BE6CC6876DDE">
            <a:extLst>
              <a:ext uri="{FF2B5EF4-FFF2-40B4-BE49-F238E27FC236}">
                <a16:creationId xmlns:a16="http://schemas.microsoft.com/office/drawing/2014/main" id="{F8E14598-3DA2-49A8-BDED-660E52288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9452" y="501805"/>
            <a:ext cx="5800725" cy="625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9576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EB9BDAA3-A236-4148-921C-D95DABDA3236" descr="EB9BDAA3-A236-4148-921C-D95DABDA3236">
            <a:extLst>
              <a:ext uri="{FF2B5EF4-FFF2-40B4-BE49-F238E27FC236}">
                <a16:creationId xmlns:a16="http://schemas.microsoft.com/office/drawing/2014/main" id="{9E1401C6-28B4-40DC-9985-FDC9B7C6D0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015" y="146304"/>
            <a:ext cx="7485585" cy="658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502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sitting at a beach&#10;&#10;Description automatically generated">
            <a:extLst>
              <a:ext uri="{FF2B5EF4-FFF2-40B4-BE49-F238E27FC236}">
                <a16:creationId xmlns:a16="http://schemas.microsoft.com/office/drawing/2014/main" id="{DE5E218B-868D-43E7-95BA-AB57F4BD1C53}"/>
              </a:ext>
            </a:extLst>
          </p:cNvPr>
          <p:cNvPicPr>
            <a:picLocks noChangeAspect="1"/>
          </p:cNvPicPr>
          <p:nvPr/>
        </p:nvPicPr>
        <p:blipFill rotWithShape="1">
          <a:blip r:embed="rId3">
            <a:extLst>
              <a:ext uri="{28A0092B-C50C-407E-A947-70E740481C1C}">
                <a14:useLocalDpi xmlns:a14="http://schemas.microsoft.com/office/drawing/2010/main" val="0"/>
              </a:ext>
            </a:extLst>
          </a:blip>
          <a:srcRect t="12859" b="12141"/>
          <a:stretch/>
        </p:blipFill>
        <p:spPr>
          <a:xfrm>
            <a:off x="1494262" y="579863"/>
            <a:ext cx="10080704" cy="5597914"/>
          </a:xfrm>
          <a:prstGeom prst="rect">
            <a:avLst/>
          </a:prstGeom>
        </p:spPr>
      </p:pic>
    </p:spTree>
    <p:extLst>
      <p:ext uri="{BB962C8B-B14F-4D97-AF65-F5344CB8AC3E}">
        <p14:creationId xmlns:p14="http://schemas.microsoft.com/office/powerpoint/2010/main" val="1205090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7E969447-7BB2-46A2-ACA2-CB9F8DE3F4B3" descr="7E969447-7BB2-46A2-ACA2-CB9F8DE3F4B3">
            <a:extLst>
              <a:ext uri="{FF2B5EF4-FFF2-40B4-BE49-F238E27FC236}">
                <a16:creationId xmlns:a16="http://schemas.microsoft.com/office/drawing/2014/main" id="{A315D675-6144-4318-A9FE-73A5D87EE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2499358" y="207261"/>
            <a:ext cx="8302753" cy="641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532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posing for the camera&#10;&#10;Description automatically generated">
            <a:extLst>
              <a:ext uri="{FF2B5EF4-FFF2-40B4-BE49-F238E27FC236}">
                <a16:creationId xmlns:a16="http://schemas.microsoft.com/office/drawing/2014/main" id="{9D349D98-56F9-45C8-9B2E-92F1233ADDB0}"/>
              </a:ext>
            </a:extLst>
          </p:cNvPr>
          <p:cNvPicPr>
            <a:picLocks noChangeAspect="1"/>
          </p:cNvPicPr>
          <p:nvPr/>
        </p:nvPicPr>
        <p:blipFill rotWithShape="1">
          <a:blip r:embed="rId2">
            <a:extLst>
              <a:ext uri="{28A0092B-C50C-407E-A947-70E740481C1C}">
                <a14:useLocalDpi xmlns:a14="http://schemas.microsoft.com/office/drawing/2010/main" val="0"/>
              </a:ext>
            </a:extLst>
          </a:blip>
          <a:srcRect t="7905" r="-1" b="-1"/>
          <a:stretch/>
        </p:blipFill>
        <p:spPr>
          <a:xfrm>
            <a:off x="838200" y="-3810"/>
            <a:ext cx="9928860" cy="6858001"/>
          </a:xfrm>
          <a:prstGeom prst="rect">
            <a:avLst/>
          </a:prstGeom>
        </p:spPr>
      </p:pic>
      <p:pic>
        <p:nvPicPr>
          <p:cNvPr id="8" name="Picture 7">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84175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85DF944E-6626-4B4F-A7A0-EFC061486FCF" descr="85DF944E-6626-4B4F-A7A0-EFC061486FCF">
            <a:extLst>
              <a:ext uri="{FF2B5EF4-FFF2-40B4-BE49-F238E27FC236}">
                <a16:creationId xmlns:a16="http://schemas.microsoft.com/office/drawing/2014/main" id="{7CB8F1CB-25EB-4491-8682-FA84E06F7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913" y="4763"/>
            <a:ext cx="9054790"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312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846A1A2">
            <a:hlinkClick r:id="" action="ppaction://media"/>
            <a:extLst>
              <a:ext uri="{FF2B5EF4-FFF2-40B4-BE49-F238E27FC236}">
                <a16:creationId xmlns:a16="http://schemas.microsoft.com/office/drawing/2014/main" id="{FA3D79D8-D692-40A2-B12B-A705A1613FD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21259" y="98425"/>
            <a:ext cx="7582828" cy="6096000"/>
          </a:xfrm>
          <a:prstGeom prst="rect">
            <a:avLst/>
          </a:prstGeom>
        </p:spPr>
      </p:pic>
    </p:spTree>
    <p:extLst>
      <p:ext uri="{BB962C8B-B14F-4D97-AF65-F5344CB8AC3E}">
        <p14:creationId xmlns:p14="http://schemas.microsoft.com/office/powerpoint/2010/main" val="341738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591ECAED">
            <a:hlinkClick r:id="" action="ppaction://media"/>
            <a:extLst>
              <a:ext uri="{FF2B5EF4-FFF2-40B4-BE49-F238E27FC236}">
                <a16:creationId xmlns:a16="http://schemas.microsoft.com/office/drawing/2014/main" id="{86015218-3B80-409B-B0BF-76C6E3A040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36021" y="345688"/>
            <a:ext cx="4672359" cy="5750312"/>
          </a:xfrm>
          <a:prstGeom prst="rect">
            <a:avLst/>
          </a:prstGeom>
        </p:spPr>
      </p:pic>
    </p:spTree>
    <p:extLst>
      <p:ext uri="{BB962C8B-B14F-4D97-AF65-F5344CB8AC3E}">
        <p14:creationId xmlns:p14="http://schemas.microsoft.com/office/powerpoint/2010/main" val="137905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5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that are standing in the dirt&#10;&#10;Description automatically generated">
            <a:extLst>
              <a:ext uri="{FF2B5EF4-FFF2-40B4-BE49-F238E27FC236}">
                <a16:creationId xmlns:a16="http://schemas.microsoft.com/office/drawing/2014/main" id="{126DB831-B021-4005-86FC-E12A96A195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412594"/>
            <a:ext cx="5143500" cy="6333893"/>
          </a:xfrm>
          <a:prstGeom prst="rect">
            <a:avLst/>
          </a:prstGeom>
        </p:spPr>
      </p:pic>
    </p:spTree>
    <p:extLst>
      <p:ext uri="{BB962C8B-B14F-4D97-AF65-F5344CB8AC3E}">
        <p14:creationId xmlns:p14="http://schemas.microsoft.com/office/powerpoint/2010/main" val="4226967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DF17DB36-A7D8-42AA-AA8A-5C36C492483C" descr="DF17DB36-A7D8-42AA-AA8A-5C36C492483C">
            <a:extLst>
              <a:ext uri="{FF2B5EF4-FFF2-40B4-BE49-F238E27FC236}">
                <a16:creationId xmlns:a16="http://schemas.microsoft.com/office/drawing/2014/main" id="{E4AE93D0-0BEF-4554-91A5-753153290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662" y="4763"/>
            <a:ext cx="6162675"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899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049207EB-A250-44D7-89C2-678A4F89B154" descr="049207EB-A250-44D7-89C2-678A4F89B154">
            <a:extLst>
              <a:ext uri="{FF2B5EF4-FFF2-40B4-BE49-F238E27FC236}">
                <a16:creationId xmlns:a16="http://schemas.microsoft.com/office/drawing/2014/main" id="{643B486E-1B38-4ADB-96CD-7010D71DD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768" y="1"/>
            <a:ext cx="544818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8000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2637537D-E131-4593-8E69-2D5E55097B1D" descr="2637537D-E131-4593-8E69-2D5E55097B1D">
            <a:extLst>
              <a:ext uri="{FF2B5EF4-FFF2-40B4-BE49-F238E27FC236}">
                <a16:creationId xmlns:a16="http://schemas.microsoft.com/office/drawing/2014/main" id="{6FFEC975-2E90-45EC-AFB9-A9739ACB3E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2868" y="345687"/>
            <a:ext cx="6601522" cy="643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920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A63595A">
            <a:hlinkClick r:id="" action="ppaction://media"/>
            <a:extLst>
              <a:ext uri="{FF2B5EF4-FFF2-40B4-BE49-F238E27FC236}">
                <a16:creationId xmlns:a16="http://schemas.microsoft.com/office/drawing/2014/main" id="{888143F9-BB09-4E10-835B-FA8C6814F11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580432" y="537117"/>
            <a:ext cx="5031136" cy="5783766"/>
          </a:xfrm>
          <a:prstGeom prst="rect">
            <a:avLst/>
          </a:prstGeom>
        </p:spPr>
      </p:pic>
    </p:spTree>
    <p:extLst>
      <p:ext uri="{BB962C8B-B14F-4D97-AF65-F5344CB8AC3E}">
        <p14:creationId xmlns:p14="http://schemas.microsoft.com/office/powerpoint/2010/main" val="28013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E3940062-A9A5-4B11-8D2C-1471A71CF752" descr="E3940062-A9A5-4B11-8D2C-1471A71CF752">
            <a:extLst>
              <a:ext uri="{FF2B5EF4-FFF2-40B4-BE49-F238E27FC236}">
                <a16:creationId xmlns:a16="http://schemas.microsoft.com/office/drawing/2014/main" id="{3DF65DA0-750A-4F04-8F1B-761A95E008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0919" y="183995"/>
            <a:ext cx="6162675" cy="649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9979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4D766F96-ADB0-4766-9F6E-471FE2BC49E6" descr="4D766F96-ADB0-4766-9F6E-471FE2BC49E6">
            <a:extLst>
              <a:ext uri="{FF2B5EF4-FFF2-40B4-BE49-F238E27FC236}">
                <a16:creationId xmlns:a16="http://schemas.microsoft.com/office/drawing/2014/main" id="{CAC60BF9-813E-4D24-A3C9-11ABCFA03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5953" y="312234"/>
            <a:ext cx="6162675" cy="616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31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91FBF18F-738E-40E4-BC63-C28C2DBD1D3B" descr="91FBF18F-738E-40E4-BC63-C28C2DBD1D3B">
            <a:extLst>
              <a:ext uri="{FF2B5EF4-FFF2-40B4-BE49-F238E27FC236}">
                <a16:creationId xmlns:a16="http://schemas.microsoft.com/office/drawing/2014/main" id="{FA6ED232-5407-4ABA-BE0A-01E61CCF9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662" y="423746"/>
            <a:ext cx="6162675" cy="630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440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0C1615D6-A462-469C-B3E7-E972619D1EFA" descr="0C1615D6-A462-469C-B3E7-E972619D1EFA">
            <a:extLst>
              <a:ext uri="{FF2B5EF4-FFF2-40B4-BE49-F238E27FC236}">
                <a16:creationId xmlns:a16="http://schemas.microsoft.com/office/drawing/2014/main" id="{BAB89C25-83FD-424B-A8AA-D643DEC9C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0645" y="1"/>
            <a:ext cx="6329130" cy="659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81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80091125-C85D-4513-837D-829639230FDA" descr="80091125-C85D-4513-837D-829639230FDA">
            <a:extLst>
              <a:ext uri="{FF2B5EF4-FFF2-40B4-BE49-F238E27FC236}">
                <a16:creationId xmlns:a16="http://schemas.microsoft.com/office/drawing/2014/main" id="{F4CD3BC4-1B40-4D43-98ED-C4C4FAEB5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9701" y="238938"/>
            <a:ext cx="6162675" cy="66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731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6982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183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TotalTime>
  <Words>1491</Words>
  <Application>Microsoft Office PowerPoint</Application>
  <PresentationFormat>Widescreen</PresentationFormat>
  <Paragraphs>142</Paragraphs>
  <Slides>62</Slides>
  <Notes>42</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Aharoni</vt:lpstr>
      <vt:lpstr>Arial</vt:lpstr>
      <vt:lpstr>Arial Rounded MT Bold</vt:lpstr>
      <vt:lpstr>Calibri</vt:lpstr>
      <vt:lpstr>Calibri Light</vt:lpstr>
      <vt:lpstr>Office Theme</vt:lpstr>
      <vt:lpstr>      ROTARY CLUB OF BURLINGTON            GHANA WATER WELL PROJECT AT ESSIPON METROPOLITAN AUTHORITY SCHOOL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ROTARY CLUB OF BURLINGTON            GHANA WATER WELL PROJECT AT ESSIPON METROPOLITAN AUTHORITY SCHOOL</dc:title>
  <dc:creator>Ebenezer Insor</dc:creator>
  <cp:lastModifiedBy>Ebenezer Insor</cp:lastModifiedBy>
  <cp:revision>5</cp:revision>
  <dcterms:created xsi:type="dcterms:W3CDTF">2020-05-04T16:54:47Z</dcterms:created>
  <dcterms:modified xsi:type="dcterms:W3CDTF">2020-05-13T02:40:24Z</dcterms:modified>
</cp:coreProperties>
</file>